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35" r:id="rId4"/>
    <p:sldMasterId id="2147483987" r:id="rId5"/>
    <p:sldMasterId id="2147484025" r:id="rId6"/>
    <p:sldMasterId id="2147484032" r:id="rId7"/>
  </p:sldMasterIdLst>
  <p:notesMasterIdLst>
    <p:notesMasterId r:id="rId32"/>
  </p:notesMasterIdLst>
  <p:sldIdLst>
    <p:sldId id="257" r:id="rId8"/>
    <p:sldId id="258" r:id="rId9"/>
    <p:sldId id="260" r:id="rId10"/>
    <p:sldId id="259" r:id="rId11"/>
    <p:sldId id="261" r:id="rId12"/>
    <p:sldId id="262" r:id="rId13"/>
    <p:sldId id="263" r:id="rId14"/>
    <p:sldId id="264" r:id="rId15"/>
    <p:sldId id="265" r:id="rId16"/>
    <p:sldId id="266" r:id="rId17"/>
    <p:sldId id="268" r:id="rId18"/>
    <p:sldId id="267" r:id="rId19"/>
    <p:sldId id="269" r:id="rId20"/>
    <p:sldId id="271" r:id="rId21"/>
    <p:sldId id="270" r:id="rId22"/>
    <p:sldId id="272" r:id="rId23"/>
    <p:sldId id="274" r:id="rId24"/>
    <p:sldId id="273" r:id="rId25"/>
    <p:sldId id="275" r:id="rId26"/>
    <p:sldId id="276" r:id="rId27"/>
    <p:sldId id="277" r:id="rId28"/>
    <p:sldId id="278" r:id="rId29"/>
    <p:sldId id="279" r:id="rId30"/>
    <p:sldId id="280" r:id="rId31"/>
  </p:sldIdLst>
  <p:sldSz cx="9144000" cy="6858000" type="screen4x3"/>
  <p:notesSz cx="7010400" cy="9296400"/>
  <p:custShowLst>
    <p:custShow name="Custom Show 1" id="0">
      <p:sldLst/>
    </p:custShow>
  </p:custShowLst>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AD4"/>
    <a:srgbClr val="06025E"/>
    <a:srgbClr val="0047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0" autoAdjust="0"/>
    <p:restoredTop sz="80914" autoAdjust="0"/>
  </p:normalViewPr>
  <p:slideViewPr>
    <p:cSldViewPr showGuides="1">
      <p:cViewPr varScale="1">
        <p:scale>
          <a:sx n="106" d="100"/>
          <a:sy n="106" d="100"/>
        </p:scale>
        <p:origin x="1920" y="108"/>
      </p:cViewPr>
      <p:guideLst>
        <p:guide orient="horz" pos="2160"/>
        <p:guide pos="2880"/>
      </p:guideLst>
    </p:cSldViewPr>
  </p:slideViewPr>
  <p:notesTextViewPr>
    <p:cViewPr>
      <p:scale>
        <a:sx n="125" d="100"/>
        <a:sy n="125" d="100"/>
      </p:scale>
      <p:origin x="0" y="0"/>
    </p:cViewPr>
  </p:notesTextViewPr>
  <p:notesViewPr>
    <p:cSldViewPr>
      <p:cViewPr varScale="1">
        <p:scale>
          <a:sx n="66" d="100"/>
          <a:sy n="66" d="100"/>
        </p:scale>
        <p:origin x="-3154" y="-8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atin typeface="Arial" charset="0"/>
                <a:cs typeface="Arial" charset="0"/>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atin typeface="Arial" charset="0"/>
                <a:cs typeface="Arial" charset="0"/>
              </a:defRPr>
            </a:lvl1pPr>
          </a:lstStyle>
          <a:p>
            <a:pPr>
              <a:defRPr/>
            </a:pPr>
            <a:fld id="{821C2E47-422A-4461-AE9F-BF8FC33F75B9}" type="datetimeFigureOut">
              <a:rPr lang="en-US"/>
              <a:pPr>
                <a:defRPr/>
              </a:pPr>
              <a:t>8/3/2018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atin typeface="Arial" charset="0"/>
                <a:cs typeface="Arial" charset="0"/>
              </a:defRPr>
            </a:lvl1pPr>
          </a:lstStyle>
          <a:p>
            <a:pPr>
              <a:defRPr/>
            </a:pPr>
            <a:fld id="{4C73F730-D891-481B-8313-22BB54D24287}" type="slidenum">
              <a:rPr lang="en-US"/>
              <a:pPr>
                <a:defRPr/>
              </a:pPr>
              <a:t>‹#›</a:t>
            </a:fld>
            <a:endParaRPr lang="en-US"/>
          </a:p>
        </p:txBody>
      </p:sp>
    </p:spTree>
    <p:extLst>
      <p:ext uri="{BB962C8B-B14F-4D97-AF65-F5344CB8AC3E}">
        <p14:creationId xmlns:p14="http://schemas.microsoft.com/office/powerpoint/2010/main" val="335318914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18392112-E3ED-4E80-B52C-13F3B7B12DDA}" type="slidenum">
              <a:rPr lang="en-US" altLang="en-US" smtClean="0">
                <a:latin typeface="Arial" pitchFamily="34" charset="0"/>
                <a:cs typeface="Arial" pitchFamily="34" charset="0"/>
              </a:rPr>
              <a:pPr eaLnBrk="1" hangingPunct="1">
                <a:spcBef>
                  <a:spcPct val="0"/>
                </a:spcBef>
              </a:pPr>
              <a:t>1</a:t>
            </a:fld>
            <a:endParaRPr lang="en-US" altLang="en-US">
              <a:latin typeface="Arial" pitchFamily="34" charset="0"/>
              <a:cs typeface="Arial" pitchFamily="34" charset="0"/>
            </a:endParaRPr>
          </a:p>
        </p:txBody>
      </p:sp>
      <p:sp>
        <p:nvSpPr>
          <p:cNvPr id="522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latin typeface="Arial" pitchFamily="34" charset="0"/>
            </a:endParaRPr>
          </a:p>
        </p:txBody>
      </p:sp>
      <p:sp>
        <p:nvSpPr>
          <p:cNvPr id="522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r>
              <a:rPr lang="en-US" altLang="en-US">
                <a:latin typeface="Arial" pitchFamily="34" charset="0"/>
                <a:cs typeface="Arial" pitchFamily="34" charset="0"/>
              </a:rPr>
              <a:t>UT-Battelle Business Sensitive</a:t>
            </a:r>
          </a:p>
        </p:txBody>
      </p:sp>
      <p:sp>
        <p:nvSpPr>
          <p:cNvPr id="52230"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r>
              <a:rPr lang="en-US" altLang="en-US">
                <a:latin typeface="Arial" pitchFamily="34" charset="0"/>
                <a:cs typeface="Arial" pitchFamily="34" charset="0"/>
              </a:rPr>
              <a:t>UT-Battelle Business Sensitive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11</a:t>
            </a:fld>
            <a:endParaRPr lang="en-US"/>
          </a:p>
        </p:txBody>
      </p:sp>
    </p:spTree>
    <p:extLst>
      <p:ext uri="{BB962C8B-B14F-4D97-AF65-F5344CB8AC3E}">
        <p14:creationId xmlns:p14="http://schemas.microsoft.com/office/powerpoint/2010/main" val="1986004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12</a:t>
            </a:fld>
            <a:endParaRPr lang="en-US"/>
          </a:p>
        </p:txBody>
      </p:sp>
    </p:spTree>
    <p:extLst>
      <p:ext uri="{BB962C8B-B14F-4D97-AF65-F5344CB8AC3E}">
        <p14:creationId xmlns:p14="http://schemas.microsoft.com/office/powerpoint/2010/main" val="1238936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22</a:t>
            </a:fld>
            <a:endParaRPr lang="en-US"/>
          </a:p>
        </p:txBody>
      </p:sp>
    </p:spTree>
    <p:extLst>
      <p:ext uri="{BB962C8B-B14F-4D97-AF65-F5344CB8AC3E}">
        <p14:creationId xmlns:p14="http://schemas.microsoft.com/office/powerpoint/2010/main" val="1556887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23</a:t>
            </a:fld>
            <a:endParaRPr lang="en-US"/>
          </a:p>
        </p:txBody>
      </p:sp>
    </p:spTree>
    <p:extLst>
      <p:ext uri="{BB962C8B-B14F-4D97-AF65-F5344CB8AC3E}">
        <p14:creationId xmlns:p14="http://schemas.microsoft.com/office/powerpoint/2010/main" val="1698767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2</a:t>
            </a:fld>
            <a:endParaRPr lang="en-US"/>
          </a:p>
        </p:txBody>
      </p:sp>
    </p:spTree>
    <p:extLst>
      <p:ext uri="{BB962C8B-B14F-4D97-AF65-F5344CB8AC3E}">
        <p14:creationId xmlns:p14="http://schemas.microsoft.com/office/powerpoint/2010/main" val="3074275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3</a:t>
            </a:fld>
            <a:endParaRPr lang="en-US"/>
          </a:p>
        </p:txBody>
      </p:sp>
    </p:spTree>
    <p:extLst>
      <p:ext uri="{BB962C8B-B14F-4D97-AF65-F5344CB8AC3E}">
        <p14:creationId xmlns:p14="http://schemas.microsoft.com/office/powerpoint/2010/main" val="3812150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4</a:t>
            </a:fld>
            <a:endParaRPr lang="en-US"/>
          </a:p>
        </p:txBody>
      </p:sp>
    </p:spTree>
    <p:extLst>
      <p:ext uri="{BB962C8B-B14F-4D97-AF65-F5344CB8AC3E}">
        <p14:creationId xmlns:p14="http://schemas.microsoft.com/office/powerpoint/2010/main" val="321791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6</a:t>
            </a:fld>
            <a:endParaRPr lang="en-US"/>
          </a:p>
        </p:txBody>
      </p:sp>
    </p:spTree>
    <p:extLst>
      <p:ext uri="{BB962C8B-B14F-4D97-AF65-F5344CB8AC3E}">
        <p14:creationId xmlns:p14="http://schemas.microsoft.com/office/powerpoint/2010/main" val="4009411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7</a:t>
            </a:fld>
            <a:endParaRPr lang="en-US"/>
          </a:p>
        </p:txBody>
      </p:sp>
    </p:spTree>
    <p:extLst>
      <p:ext uri="{BB962C8B-B14F-4D97-AF65-F5344CB8AC3E}">
        <p14:creationId xmlns:p14="http://schemas.microsoft.com/office/powerpoint/2010/main" val="132855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8</a:t>
            </a:fld>
            <a:endParaRPr lang="en-US"/>
          </a:p>
        </p:txBody>
      </p:sp>
    </p:spTree>
    <p:extLst>
      <p:ext uri="{BB962C8B-B14F-4D97-AF65-F5344CB8AC3E}">
        <p14:creationId xmlns:p14="http://schemas.microsoft.com/office/powerpoint/2010/main" val="2881066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9</a:t>
            </a:fld>
            <a:endParaRPr lang="en-US"/>
          </a:p>
        </p:txBody>
      </p:sp>
    </p:spTree>
    <p:extLst>
      <p:ext uri="{BB962C8B-B14F-4D97-AF65-F5344CB8AC3E}">
        <p14:creationId xmlns:p14="http://schemas.microsoft.com/office/powerpoint/2010/main" val="1111280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C73F730-D891-481B-8313-22BB54D24287}" type="slidenum">
              <a:rPr lang="en-US" smtClean="0"/>
              <a:pPr>
                <a:defRPr/>
              </a:pPr>
              <a:t>10</a:t>
            </a:fld>
            <a:endParaRPr lang="en-US"/>
          </a:p>
        </p:txBody>
      </p:sp>
    </p:spTree>
    <p:extLst>
      <p:ext uri="{BB962C8B-B14F-4D97-AF65-F5344CB8AC3E}">
        <p14:creationId xmlns:p14="http://schemas.microsoft.com/office/powerpoint/2010/main" val="154055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5791200" y="0"/>
            <a:ext cx="3365500" cy="685800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defRPr/>
            </a:pPr>
            <a:endParaRPr lang="en-US" altLang="en-US"/>
          </a:p>
        </p:txBody>
      </p:sp>
      <p:pic>
        <p:nvPicPr>
          <p:cNvPr id="5" name="Picture 10"/>
          <p:cNvPicPr>
            <a:picLocks noChangeAspect="1"/>
          </p:cNvPicPr>
          <p:nvPr userDrawn="1"/>
        </p:nvPicPr>
        <p:blipFill>
          <a:blip r:embed="rId2" cstate="print">
            <a:extLst>
              <a:ext uri="{28A0092B-C50C-407E-A947-70E740481C1C}">
                <a14:useLocalDpi xmlns:a14="http://schemas.microsoft.com/office/drawing/2010/main" val="0"/>
              </a:ext>
            </a:extLst>
          </a:blip>
          <a:srcRect l="23579"/>
          <a:stretch>
            <a:fillRect/>
          </a:stretch>
        </p:blipFill>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1"/>
          <p:cNvSpPr txBox="1">
            <a:spLocks noChangeArrowheads="1"/>
          </p:cNvSpPr>
          <p:nvPr userDrawn="1"/>
        </p:nvSpPr>
        <p:spPr bwMode="auto">
          <a:xfrm>
            <a:off x="201613" y="6294438"/>
            <a:ext cx="211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1000">
                <a:solidFill>
                  <a:schemeClr val="tx2"/>
                </a:solidFill>
              </a:rPr>
              <a:t>ORNL is managed by UT-Battelle </a:t>
            </a:r>
            <a:br>
              <a:rPr lang="en-US" altLang="en-US" sz="1000">
                <a:solidFill>
                  <a:schemeClr val="tx2"/>
                </a:solidFill>
              </a:rPr>
            </a:br>
            <a:r>
              <a:rPr lang="en-US" altLang="en-US" sz="1000">
                <a:solidFill>
                  <a:schemeClr val="tx2"/>
                </a:solidFill>
              </a:rPr>
              <a:t>for the US Department of Energy</a:t>
            </a:r>
          </a:p>
        </p:txBody>
      </p:sp>
      <p:pic>
        <p:nvPicPr>
          <p:cNvPr id="7"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p:cNvGrpSpPr>
            <a:grpSpLocks/>
          </p:cNvGrpSpPr>
          <p:nvPr userDrawn="1"/>
        </p:nvGrpSpPr>
        <p:grpSpPr bwMode="auto">
          <a:xfrm>
            <a:off x="4275138" y="1106488"/>
            <a:ext cx="4625975" cy="4664075"/>
            <a:chOff x="4275365" y="1106830"/>
            <a:chExt cx="4626281" cy="4663440"/>
          </a:xfrm>
        </p:grpSpPr>
        <p:pic>
          <p:nvPicPr>
            <p:cNvPr id="9"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75365" y="1106830"/>
              <a:ext cx="4626281" cy="466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5" cstate="print"/>
            <a:srcRect l="5630" r="383"/>
            <a:stretch>
              <a:fillRect/>
            </a:stretch>
          </p:blipFill>
          <p:spPr>
            <a:xfrm>
              <a:off x="6299200" y="1765300"/>
              <a:ext cx="2501900" cy="2463800"/>
            </a:xfrm>
            <a:prstGeom prst="ellipse">
              <a:avLst/>
            </a:prstGeom>
            <a:ln w="19050" cap="rnd" cmpd="sng">
              <a:solidFill>
                <a:srgbClr val="008000"/>
              </a:solidFill>
            </a:ln>
            <a:effectLst>
              <a:outerShdw blurRad="50800" dist="38100" dir="2700000" algn="tl" rotWithShape="0">
                <a:schemeClr val="bg1">
                  <a:lumMod val="50000"/>
                  <a:alpha val="40000"/>
                </a:schemeClr>
              </a:outerShdw>
            </a:effectLst>
            <a:scene3d>
              <a:camera prst="orthographicFront"/>
              <a:lightRig rig="contrasting" dir="t">
                <a:rot lat="0" lon="0" rev="3000000"/>
              </a:lightRig>
            </a:scene3d>
            <a:sp3d contourW="7620">
              <a:bevelT w="95250" h="31750"/>
              <a:contourClr>
                <a:srgbClr val="333333"/>
              </a:contourClr>
            </a:sp3d>
          </p:spPr>
        </p:pic>
      </p:grpSp>
      <p:sp>
        <p:nvSpPr>
          <p:cNvPr id="2" name="Title 1"/>
          <p:cNvSpPr>
            <a:spLocks noGrp="1"/>
          </p:cNvSpPr>
          <p:nvPr>
            <p:ph type="ctrTitle"/>
          </p:nvPr>
        </p:nvSpPr>
        <p:spPr>
          <a:xfrm>
            <a:off x="192024" y="254995"/>
            <a:ext cx="4160172" cy="926482"/>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4" y="1761403"/>
            <a:ext cx="3255297"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566478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Rectangle 8"/>
          <p:cNvSpPr>
            <a:spLocks noChangeArrowheads="1"/>
          </p:cNvSpPr>
          <p:nvPr userDrawn="1"/>
        </p:nvSpPr>
        <p:spPr bwMode="auto">
          <a:xfrm>
            <a:off x="5791200" y="0"/>
            <a:ext cx="3365500" cy="6858000"/>
          </a:xfrm>
          <a:prstGeom prst="rect">
            <a:avLst/>
          </a:prstGeom>
          <a:solidFill>
            <a:schemeClr val="bg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defRPr/>
            </a:pPr>
            <a:endParaRPr lang="en-US" altLang="en-US">
              <a:solidFill>
                <a:srgbClr val="000000"/>
              </a:solidFill>
            </a:endParaRPr>
          </a:p>
        </p:txBody>
      </p:sp>
      <p:cxnSp>
        <p:nvCxnSpPr>
          <p:cNvPr id="4" name="Straight Arrow Connector 3"/>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Picture 12"/>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0"/>
            <a:ext cx="88392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51713" y="6272213"/>
            <a:ext cx="13303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82880" y="246888"/>
            <a:ext cx="3911890" cy="1117600"/>
          </a:xfrm>
        </p:spPr>
        <p:txBody>
          <a:bodyPr/>
          <a:lstStyle/>
          <a:p>
            <a:r>
              <a:rPr lang="en-US"/>
              <a:t>Click to edit Master title style</a:t>
            </a:r>
          </a:p>
        </p:txBody>
      </p:sp>
    </p:spTree>
    <p:extLst>
      <p:ext uri="{BB962C8B-B14F-4D97-AF65-F5344CB8AC3E}">
        <p14:creationId xmlns:p14="http://schemas.microsoft.com/office/powerpoint/2010/main" val="3669574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2880" y="246888"/>
            <a:ext cx="8628678" cy="484748"/>
          </a:xfrm>
        </p:spPr>
        <p:txBody>
          <a:bodyPr/>
          <a:lstStyle/>
          <a:p>
            <a:r>
              <a:rPr lang="en-US"/>
              <a:t>Click to edit Master title style</a:t>
            </a:r>
          </a:p>
        </p:txBody>
      </p:sp>
    </p:spTree>
    <p:extLst>
      <p:ext uri="{BB962C8B-B14F-4D97-AF65-F5344CB8AC3E}">
        <p14:creationId xmlns:p14="http://schemas.microsoft.com/office/powerpoint/2010/main" val="2544671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425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5791200" y="0"/>
            <a:ext cx="3365500" cy="685800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defRPr/>
            </a:pPr>
            <a:endParaRPr lang="en-US" altLang="en-US">
              <a:solidFill>
                <a:srgbClr val="000000"/>
              </a:solidFill>
            </a:endParaRPr>
          </a:p>
        </p:txBody>
      </p:sp>
      <p:pic>
        <p:nvPicPr>
          <p:cNvPr id="5" name="Picture 10"/>
          <p:cNvPicPr>
            <a:picLocks noChangeAspect="1"/>
          </p:cNvPicPr>
          <p:nvPr userDrawn="1"/>
        </p:nvPicPr>
        <p:blipFill>
          <a:blip r:embed="rId2" cstate="print">
            <a:extLst>
              <a:ext uri="{28A0092B-C50C-407E-A947-70E740481C1C}">
                <a14:useLocalDpi xmlns:a14="http://schemas.microsoft.com/office/drawing/2010/main" val="0"/>
              </a:ext>
            </a:extLst>
          </a:blip>
          <a:srcRect l="23579"/>
          <a:stretch>
            <a:fillRect/>
          </a:stretch>
        </p:blipFill>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1"/>
          <p:cNvSpPr txBox="1">
            <a:spLocks noChangeArrowheads="1"/>
          </p:cNvSpPr>
          <p:nvPr userDrawn="1"/>
        </p:nvSpPr>
        <p:spPr bwMode="auto">
          <a:xfrm>
            <a:off x="201613" y="6294438"/>
            <a:ext cx="211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1000">
                <a:solidFill>
                  <a:srgbClr val="1E7640"/>
                </a:solidFill>
              </a:rPr>
              <a:t>ORNL is managed by UT-Battelle </a:t>
            </a:r>
            <a:br>
              <a:rPr lang="en-US" altLang="en-US" sz="1000">
                <a:solidFill>
                  <a:srgbClr val="1E7640"/>
                </a:solidFill>
              </a:rPr>
            </a:br>
            <a:r>
              <a:rPr lang="en-US" altLang="en-US" sz="1000">
                <a:solidFill>
                  <a:srgbClr val="1E7640"/>
                </a:solidFill>
              </a:rPr>
              <a:t>for the US Department of Energy</a:t>
            </a:r>
          </a:p>
        </p:txBody>
      </p:sp>
      <p:pic>
        <p:nvPicPr>
          <p:cNvPr id="7"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p:cNvGrpSpPr>
            <a:grpSpLocks/>
          </p:cNvGrpSpPr>
          <p:nvPr userDrawn="1"/>
        </p:nvGrpSpPr>
        <p:grpSpPr bwMode="auto">
          <a:xfrm>
            <a:off x="4275138" y="1106488"/>
            <a:ext cx="4625975" cy="4664075"/>
            <a:chOff x="4275365" y="1106830"/>
            <a:chExt cx="4626281" cy="4663440"/>
          </a:xfrm>
        </p:grpSpPr>
        <p:pic>
          <p:nvPicPr>
            <p:cNvPr id="9"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75365" y="1106830"/>
              <a:ext cx="4626281" cy="466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5" cstate="print"/>
            <a:srcRect l="5630" r="383"/>
            <a:stretch>
              <a:fillRect/>
            </a:stretch>
          </p:blipFill>
          <p:spPr>
            <a:xfrm>
              <a:off x="6299200" y="1765300"/>
              <a:ext cx="2501900" cy="2463800"/>
            </a:xfrm>
            <a:prstGeom prst="ellipse">
              <a:avLst/>
            </a:prstGeom>
            <a:ln w="19050" cap="rnd" cmpd="sng">
              <a:solidFill>
                <a:srgbClr val="008000"/>
              </a:solidFill>
            </a:ln>
            <a:effectLst>
              <a:outerShdw blurRad="50800" dist="38100" dir="2700000" algn="tl" rotWithShape="0">
                <a:schemeClr val="bg1">
                  <a:lumMod val="50000"/>
                  <a:alpha val="40000"/>
                </a:schemeClr>
              </a:outerShdw>
            </a:effectLst>
            <a:scene3d>
              <a:camera prst="orthographicFront"/>
              <a:lightRig rig="contrasting" dir="t">
                <a:rot lat="0" lon="0" rev="3000000"/>
              </a:lightRig>
            </a:scene3d>
            <a:sp3d contourW="7620">
              <a:bevelT w="95250" h="31750"/>
              <a:contourClr>
                <a:srgbClr val="333333"/>
              </a:contourClr>
            </a:sp3d>
          </p:spPr>
        </p:pic>
      </p:grpSp>
      <p:sp>
        <p:nvSpPr>
          <p:cNvPr id="2" name="Title 1"/>
          <p:cNvSpPr>
            <a:spLocks noGrp="1"/>
          </p:cNvSpPr>
          <p:nvPr>
            <p:ph type="ctrTitle"/>
          </p:nvPr>
        </p:nvSpPr>
        <p:spPr>
          <a:xfrm>
            <a:off x="192024" y="254995"/>
            <a:ext cx="4160172" cy="926482"/>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4" y="1761403"/>
            <a:ext cx="3255297"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7445786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5"/>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463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4"/>
            <a:ext cx="4192528" cy="3674610"/>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44752"/>
            <a:ext cx="4194175"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70334"/>
            <a:ext cx="4194175" cy="3674610"/>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3480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5791200" y="0"/>
            <a:ext cx="3365500" cy="6858000"/>
          </a:xfrm>
          <a:prstGeom prst="rect">
            <a:avLst/>
          </a:prstGeom>
          <a:solidFill>
            <a:schemeClr val="bg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defRPr/>
            </a:pPr>
            <a:endParaRPr lang="en-US" altLang="en-US">
              <a:solidFill>
                <a:srgbClr val="000000"/>
              </a:solidFill>
            </a:endParaRPr>
          </a:p>
        </p:txBody>
      </p:sp>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p:cNvPicPr>
            <a:picLocks noChangeAspect="1"/>
          </p:cNvPicPr>
          <p:nvPr userDrawn="1"/>
        </p:nvPicPr>
        <p:blipFill>
          <a:blip r:embed="rId3" cstate="print">
            <a:extLst>
              <a:ext uri="{28A0092B-C50C-407E-A947-70E740481C1C}">
                <a14:useLocalDpi xmlns:a14="http://schemas.microsoft.com/office/drawing/2010/main" val="0"/>
              </a:ext>
            </a:extLst>
          </a:blip>
          <a:srcRect l="23579"/>
          <a:stretch>
            <a:fillRect/>
          </a:stretch>
        </p:blipFill>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3385" y="253529"/>
            <a:ext cx="3911890" cy="1117600"/>
          </a:xfrm>
        </p:spPr>
        <p:txBody>
          <a:bodyPr/>
          <a:lstStyle/>
          <a:p>
            <a:r>
              <a:rPr lang="en-US"/>
              <a:t>Click to edit Master title style</a:t>
            </a:r>
          </a:p>
        </p:txBody>
      </p:sp>
    </p:spTree>
    <p:extLst>
      <p:ext uri="{BB962C8B-B14F-4D97-AF65-F5344CB8AC3E}">
        <p14:creationId xmlns:p14="http://schemas.microsoft.com/office/powerpoint/2010/main" val="781853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2202003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1655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5791200" y="0"/>
            <a:ext cx="3365500" cy="685800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defRPr/>
            </a:pPr>
            <a:endParaRPr lang="en-US" altLang="en-US">
              <a:solidFill>
                <a:srgbClr val="000000"/>
              </a:solidFill>
            </a:endParaRPr>
          </a:p>
        </p:txBody>
      </p:sp>
      <p:pic>
        <p:nvPicPr>
          <p:cNvPr id="5" name="Picture 10"/>
          <p:cNvPicPr>
            <a:picLocks noChangeAspect="1"/>
          </p:cNvPicPr>
          <p:nvPr userDrawn="1"/>
        </p:nvPicPr>
        <p:blipFill>
          <a:blip r:embed="rId2" cstate="print">
            <a:extLst>
              <a:ext uri="{28A0092B-C50C-407E-A947-70E740481C1C}">
                <a14:useLocalDpi xmlns:a14="http://schemas.microsoft.com/office/drawing/2010/main" val="0"/>
              </a:ext>
            </a:extLst>
          </a:blip>
          <a:srcRect l="23579"/>
          <a:stretch>
            <a:fillRect/>
          </a:stretch>
        </p:blipFill>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1"/>
          <p:cNvSpPr txBox="1">
            <a:spLocks noChangeArrowheads="1"/>
          </p:cNvSpPr>
          <p:nvPr userDrawn="1"/>
        </p:nvSpPr>
        <p:spPr bwMode="auto">
          <a:xfrm>
            <a:off x="201613" y="6294438"/>
            <a:ext cx="211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1000">
                <a:solidFill>
                  <a:srgbClr val="1E7640"/>
                </a:solidFill>
              </a:rPr>
              <a:t>ORNL is managed by UT-Battelle </a:t>
            </a:r>
            <a:br>
              <a:rPr lang="en-US" altLang="en-US" sz="1000">
                <a:solidFill>
                  <a:srgbClr val="1E7640"/>
                </a:solidFill>
              </a:rPr>
            </a:br>
            <a:r>
              <a:rPr lang="en-US" altLang="en-US" sz="1000">
                <a:solidFill>
                  <a:srgbClr val="1E7640"/>
                </a:solidFill>
              </a:rPr>
              <a:t>for the US Department of Energy</a:t>
            </a:r>
          </a:p>
        </p:txBody>
      </p:sp>
      <p:pic>
        <p:nvPicPr>
          <p:cNvPr id="7"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3"/>
          <p:cNvGrpSpPr>
            <a:grpSpLocks/>
          </p:cNvGrpSpPr>
          <p:nvPr userDrawn="1"/>
        </p:nvGrpSpPr>
        <p:grpSpPr bwMode="auto">
          <a:xfrm>
            <a:off x="4275138" y="1106488"/>
            <a:ext cx="4625975" cy="4664075"/>
            <a:chOff x="4275365" y="1106830"/>
            <a:chExt cx="4626281" cy="4663440"/>
          </a:xfrm>
        </p:grpSpPr>
        <p:pic>
          <p:nvPicPr>
            <p:cNvPr id="9"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275365" y="1106830"/>
              <a:ext cx="4626281" cy="466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userDrawn="1"/>
          </p:nvPicPr>
          <p:blipFill>
            <a:blip r:embed="rId5" cstate="print"/>
            <a:srcRect l="5630" r="383"/>
            <a:stretch>
              <a:fillRect/>
            </a:stretch>
          </p:blipFill>
          <p:spPr>
            <a:xfrm>
              <a:off x="6299200" y="1765300"/>
              <a:ext cx="2501900" cy="2463800"/>
            </a:xfrm>
            <a:prstGeom prst="ellipse">
              <a:avLst/>
            </a:prstGeom>
            <a:ln w="19050" cap="rnd" cmpd="sng">
              <a:solidFill>
                <a:srgbClr val="008000"/>
              </a:solidFill>
            </a:ln>
            <a:effectLst>
              <a:outerShdw blurRad="50800" dist="38100" dir="2700000" algn="tl" rotWithShape="0">
                <a:schemeClr val="bg1">
                  <a:lumMod val="50000"/>
                  <a:alpha val="40000"/>
                </a:schemeClr>
              </a:outerShdw>
            </a:effectLst>
            <a:scene3d>
              <a:camera prst="orthographicFront"/>
              <a:lightRig rig="contrasting" dir="t">
                <a:rot lat="0" lon="0" rev="3000000"/>
              </a:lightRig>
            </a:scene3d>
            <a:sp3d contourW="7620">
              <a:bevelT w="95250" h="31750"/>
              <a:contourClr>
                <a:srgbClr val="333333"/>
              </a:contourClr>
            </a:sp3d>
          </p:spPr>
        </p:pic>
      </p:grpSp>
      <p:sp>
        <p:nvSpPr>
          <p:cNvPr id="2" name="Title 1"/>
          <p:cNvSpPr>
            <a:spLocks noGrp="1"/>
          </p:cNvSpPr>
          <p:nvPr>
            <p:ph type="ctrTitle"/>
          </p:nvPr>
        </p:nvSpPr>
        <p:spPr>
          <a:xfrm>
            <a:off x="192024" y="254995"/>
            <a:ext cx="4160172" cy="926482"/>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4" y="1761403"/>
            <a:ext cx="3255297"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696254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5"/>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59074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5"/>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912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4"/>
            <a:ext cx="4192528" cy="3674610"/>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44752"/>
            <a:ext cx="4194175"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70334"/>
            <a:ext cx="4194175" cy="3674610"/>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41901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5791200" y="0"/>
            <a:ext cx="3365500" cy="6858000"/>
          </a:xfrm>
          <a:prstGeom prst="rect">
            <a:avLst/>
          </a:prstGeom>
          <a:solidFill>
            <a:schemeClr val="bg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defRPr/>
            </a:pPr>
            <a:endParaRPr lang="en-US" altLang="en-US">
              <a:solidFill>
                <a:srgbClr val="000000"/>
              </a:solidFill>
            </a:endParaRPr>
          </a:p>
        </p:txBody>
      </p:sp>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p:cNvPicPr>
            <a:picLocks noChangeAspect="1"/>
          </p:cNvPicPr>
          <p:nvPr userDrawn="1"/>
        </p:nvPicPr>
        <p:blipFill>
          <a:blip r:embed="rId3" cstate="print">
            <a:extLst>
              <a:ext uri="{28A0092B-C50C-407E-A947-70E740481C1C}">
                <a14:useLocalDpi xmlns:a14="http://schemas.microsoft.com/office/drawing/2010/main" val="0"/>
              </a:ext>
            </a:extLst>
          </a:blip>
          <a:srcRect l="23579"/>
          <a:stretch>
            <a:fillRect/>
          </a:stretch>
        </p:blipFill>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3385" y="253529"/>
            <a:ext cx="3911890" cy="1117600"/>
          </a:xfrm>
        </p:spPr>
        <p:txBody>
          <a:bodyPr/>
          <a:lstStyle/>
          <a:p>
            <a:r>
              <a:rPr lang="en-US"/>
              <a:t>Click to edit Master title style</a:t>
            </a:r>
          </a:p>
        </p:txBody>
      </p:sp>
    </p:spTree>
    <p:extLst>
      <p:ext uri="{BB962C8B-B14F-4D97-AF65-F5344CB8AC3E}">
        <p14:creationId xmlns:p14="http://schemas.microsoft.com/office/powerpoint/2010/main" val="6471961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1463878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097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4"/>
            <a:ext cx="4192528" cy="3674610"/>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44752"/>
            <a:ext cx="4194175"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70334"/>
            <a:ext cx="4194175" cy="3674610"/>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1137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5791200" y="0"/>
            <a:ext cx="3365500" cy="6858000"/>
          </a:xfrm>
          <a:prstGeom prst="rect">
            <a:avLst/>
          </a:prstGeom>
          <a:solidFill>
            <a:schemeClr val="bg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defRPr/>
            </a:pPr>
            <a:endParaRPr lang="en-US" altLang="en-US"/>
          </a:p>
        </p:txBody>
      </p:sp>
      <p:pic>
        <p:nvPicPr>
          <p:cNvPr id="4"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p:cNvPicPr>
            <a:picLocks noChangeAspect="1"/>
          </p:cNvPicPr>
          <p:nvPr userDrawn="1"/>
        </p:nvPicPr>
        <p:blipFill>
          <a:blip r:embed="rId3" cstate="print">
            <a:extLst>
              <a:ext uri="{28A0092B-C50C-407E-A947-70E740481C1C}">
                <a14:useLocalDpi xmlns:a14="http://schemas.microsoft.com/office/drawing/2010/main" val="0"/>
              </a:ext>
            </a:extLst>
          </a:blip>
          <a:srcRect l="23579"/>
          <a:stretch>
            <a:fillRect/>
          </a:stretch>
        </p:blipFill>
        <p:spPr bwMode="auto">
          <a:xfrm>
            <a:off x="5786438" y="-1588"/>
            <a:ext cx="3376612" cy="669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userDrawn="1"/>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93385" y="253529"/>
            <a:ext cx="3911890" cy="1117600"/>
          </a:xfrm>
        </p:spPr>
        <p:txBody>
          <a:bodyPr/>
          <a:lstStyle/>
          <a:p>
            <a:r>
              <a:rPr lang="en-US"/>
              <a:t>Click to edit Master title style</a:t>
            </a:r>
          </a:p>
        </p:txBody>
      </p:sp>
    </p:spTree>
    <p:extLst>
      <p:ext uri="{BB962C8B-B14F-4D97-AF65-F5344CB8AC3E}">
        <p14:creationId xmlns:p14="http://schemas.microsoft.com/office/powerpoint/2010/main" val="246087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2883390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714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8"/>
          <p:cNvSpPr>
            <a:spLocks noChangeArrowheads="1"/>
          </p:cNvSpPr>
          <p:nvPr userDrawn="1"/>
        </p:nvSpPr>
        <p:spPr bwMode="auto">
          <a:xfrm>
            <a:off x="5791200" y="0"/>
            <a:ext cx="3365500" cy="685800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defRPr/>
            </a:pPr>
            <a:endParaRPr lang="en-US" altLang="en-US">
              <a:solidFill>
                <a:srgbClr val="000000"/>
              </a:solidFill>
            </a:endParaRPr>
          </a:p>
        </p:txBody>
      </p:sp>
      <p:pic>
        <p:nvPicPr>
          <p:cNvPr id="5" name="Picture 9"/>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0"/>
            <a:ext cx="8839200" cy="66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42188" y="6272213"/>
            <a:ext cx="13303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313238" y="660400"/>
            <a:ext cx="46259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5"/>
          <p:cNvSpPr txBox="1">
            <a:spLocks noChangeArrowheads="1"/>
          </p:cNvSpPr>
          <p:nvPr userDrawn="1"/>
        </p:nvSpPr>
        <p:spPr bwMode="auto">
          <a:xfrm>
            <a:off x="201613" y="6294438"/>
            <a:ext cx="2116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1000">
                <a:solidFill>
                  <a:srgbClr val="1E7640"/>
                </a:solidFill>
              </a:rPr>
              <a:t>ORNL is managed by UT-Battelle </a:t>
            </a:r>
            <a:br>
              <a:rPr lang="en-US" altLang="en-US" sz="1000">
                <a:solidFill>
                  <a:srgbClr val="1E7640"/>
                </a:solidFill>
              </a:rPr>
            </a:br>
            <a:r>
              <a:rPr lang="en-US" altLang="en-US" sz="1000">
                <a:solidFill>
                  <a:srgbClr val="1E7640"/>
                </a:solidFill>
              </a:rPr>
              <a:t>for the US Department of Energy</a:t>
            </a:r>
          </a:p>
        </p:txBody>
      </p:sp>
      <p:sp>
        <p:nvSpPr>
          <p:cNvPr id="2" name="Title 1"/>
          <p:cNvSpPr>
            <a:spLocks noGrp="1"/>
          </p:cNvSpPr>
          <p:nvPr>
            <p:ph type="ctrTitle"/>
          </p:nvPr>
        </p:nvSpPr>
        <p:spPr>
          <a:xfrm>
            <a:off x="182880" y="246888"/>
            <a:ext cx="4160172" cy="926482"/>
          </a:xfrm>
        </p:spPr>
        <p:txBody>
          <a:bodyPr/>
          <a:lstStyle>
            <a:lvl1pPr algn="l">
              <a:defRPr>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93224" y="1761403"/>
            <a:ext cx="3255297"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197815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0" y="246888"/>
            <a:ext cx="8631936"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5"/>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4077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 y="246888"/>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4"/>
            <a:ext cx="4192528" cy="3674610"/>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44752"/>
            <a:ext cx="4194175"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70334"/>
            <a:ext cx="4194175" cy="3674610"/>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3521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8"/>
          <p:cNvPicPr>
            <a:picLocks noChangeAspect="1"/>
          </p:cNvPicPr>
          <p:nvPr/>
        </p:nvPicPr>
        <p:blipFill>
          <a:blip r:embed="rId8">
            <a:extLst>
              <a:ext uri="{28A0092B-C50C-407E-A947-70E740481C1C}">
                <a14:useLocalDpi xmlns:a14="http://schemas.microsoft.com/office/drawing/2010/main" val="0"/>
              </a:ext>
            </a:extLst>
          </a:blip>
          <a:srcRect b="-2"/>
          <a:stretch>
            <a:fillRect/>
          </a:stretch>
        </p:blipFill>
        <p:spPr bwMode="auto">
          <a:xfrm>
            <a:off x="5083175" y="1811338"/>
            <a:ext cx="406082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184150" y="244475"/>
            <a:ext cx="862806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a:t>Click to edit Master title style</a:t>
            </a:r>
          </a:p>
        </p:txBody>
      </p:sp>
      <p:sp>
        <p:nvSpPr>
          <p:cNvPr id="1029" name="Text Placeholder 2"/>
          <p:cNvSpPr>
            <a:spLocks noGrp="1"/>
          </p:cNvSpPr>
          <p:nvPr>
            <p:ph type="body" idx="1"/>
          </p:nvPr>
        </p:nvSpPr>
        <p:spPr bwMode="auto">
          <a:xfrm>
            <a:off x="188913" y="1446213"/>
            <a:ext cx="8642350"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p:cNvSpPr>
            <a:spLocks noChangeArrowheads="1"/>
          </p:cNvSpPr>
          <p:nvPr/>
        </p:nvSpPr>
        <p:spPr bwMode="auto">
          <a:xfrm flipH="1">
            <a:off x="247650" y="6513513"/>
            <a:ext cx="2095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73038" eaLnBrk="0" hangingPunct="0">
              <a:tabLst>
                <a:tab pos="230188" algn="l"/>
              </a:tabLst>
              <a:defRPr>
                <a:solidFill>
                  <a:schemeClr val="tx1"/>
                </a:solidFill>
                <a:latin typeface="Arial" pitchFamily="34" charset="0"/>
                <a:cs typeface="Arial" pitchFamily="34" charset="0"/>
              </a:defRPr>
            </a:lvl1pPr>
            <a:lvl2pPr marL="742950" indent="-285750" defTabSz="173038" eaLnBrk="0" hangingPunct="0">
              <a:tabLst>
                <a:tab pos="230188" algn="l"/>
              </a:tabLst>
              <a:defRPr>
                <a:solidFill>
                  <a:schemeClr val="tx1"/>
                </a:solidFill>
                <a:latin typeface="Arial" pitchFamily="34" charset="0"/>
                <a:cs typeface="Arial" pitchFamily="34" charset="0"/>
              </a:defRPr>
            </a:lvl2pPr>
            <a:lvl3pPr marL="1143000" indent="-228600" defTabSz="173038" eaLnBrk="0" hangingPunct="0">
              <a:tabLst>
                <a:tab pos="230188" algn="l"/>
              </a:tabLst>
              <a:defRPr>
                <a:solidFill>
                  <a:schemeClr val="tx1"/>
                </a:solidFill>
                <a:latin typeface="Arial" pitchFamily="34" charset="0"/>
                <a:cs typeface="Arial" pitchFamily="34" charset="0"/>
              </a:defRPr>
            </a:lvl3pPr>
            <a:lvl4pPr marL="1600200" indent="-228600" defTabSz="173038" eaLnBrk="0" hangingPunct="0">
              <a:tabLst>
                <a:tab pos="230188" algn="l"/>
              </a:tabLst>
              <a:defRPr>
                <a:solidFill>
                  <a:schemeClr val="tx1"/>
                </a:solidFill>
                <a:latin typeface="Arial" pitchFamily="34" charset="0"/>
                <a:cs typeface="Arial" pitchFamily="34" charset="0"/>
              </a:defRPr>
            </a:lvl4pPr>
            <a:lvl5pPr marL="2057400" indent="-228600" defTabSz="173038" eaLnBrk="0" hangingPunct="0">
              <a:tabLst>
                <a:tab pos="230188" algn="l"/>
              </a:tabLst>
              <a:defRPr>
                <a:solidFill>
                  <a:schemeClr val="tx1"/>
                </a:solidFill>
                <a:latin typeface="Arial" pitchFamily="34" charset="0"/>
                <a:cs typeface="Arial" pitchFamily="34" charset="0"/>
              </a:defRPr>
            </a:lvl5pPr>
            <a:lvl6pPr marL="25146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6pPr>
            <a:lvl7pPr marL="29718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7pPr>
            <a:lvl8pPr marL="34290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8pPr>
            <a:lvl9pPr marL="38862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9pPr>
          </a:lstStyle>
          <a:p>
            <a:pPr algn="r" eaLnBrk="1" hangingPunct="1">
              <a:lnSpc>
                <a:spcPct val="90000"/>
              </a:lnSpc>
              <a:defRPr/>
            </a:pPr>
            <a:fld id="{2007C293-FF59-425C-A208-FB3D6281822A}" type="slidenum">
              <a:rPr lang="en-US" altLang="en-US" sz="1000" smtClean="0">
                <a:solidFill>
                  <a:srgbClr val="BFBFBF"/>
                </a:solidFill>
              </a:rPr>
              <a:pPr algn="r" eaLnBrk="1" hangingPunct="1">
                <a:lnSpc>
                  <a:spcPct val="90000"/>
                </a:lnSpc>
                <a:defRPr/>
              </a:pPr>
              <a:t>‹#›</a:t>
            </a:fld>
            <a:endParaRPr lang="en-US" altLang="en-US" sz="1000">
              <a:solidFill>
                <a:srgbClr val="BFBFBF"/>
              </a:solidFill>
            </a:endParaRPr>
          </a:p>
        </p:txBody>
      </p:sp>
    </p:spTree>
  </p:cSld>
  <p:clrMap bg1="lt1" tx1="dk1" bg2="lt2" tx2="dk2" accent1="accent1" accent2="accent2" accent3="accent3" accent4="accent4" accent5="accent5" accent6="accent6" hlink="hlink" folHlink="folHlink"/>
  <p:sldLayoutIdLst>
    <p:sldLayoutId id="2147484308" r:id="rId1"/>
    <p:sldLayoutId id="2147484295" r:id="rId2"/>
    <p:sldLayoutId id="2147484296" r:id="rId3"/>
    <p:sldLayoutId id="2147484309" r:id="rId4"/>
    <p:sldLayoutId id="2147484297" r:id="rId5"/>
    <p:sldLayoutId id="2147484310" r:id="rId6"/>
  </p:sldLayoutIdLst>
  <p:hf hdr="0" ftr="0" dt="0"/>
  <p:txStyles>
    <p:titleStyle>
      <a:lvl1pPr algn="l" rtl="0" eaLnBrk="0" fontAlgn="base" hangingPunct="0">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0" fontAlgn="base" hangingPunct="0">
        <a:lnSpc>
          <a:spcPct val="85000"/>
        </a:lnSpc>
        <a:spcBef>
          <a:spcPct val="0"/>
        </a:spcBef>
        <a:spcAft>
          <a:spcPct val="0"/>
        </a:spcAft>
        <a:defRPr sz="3000">
          <a:solidFill>
            <a:schemeClr val="tx2"/>
          </a:solidFill>
          <a:latin typeface="Arial Black" pitchFamily="34" charset="0"/>
        </a:defRPr>
      </a:lvl2pPr>
      <a:lvl3pPr algn="l" rtl="0" eaLnBrk="0" fontAlgn="base" hangingPunct="0">
        <a:lnSpc>
          <a:spcPct val="85000"/>
        </a:lnSpc>
        <a:spcBef>
          <a:spcPct val="0"/>
        </a:spcBef>
        <a:spcAft>
          <a:spcPct val="0"/>
        </a:spcAft>
        <a:defRPr sz="3000">
          <a:solidFill>
            <a:schemeClr val="tx2"/>
          </a:solidFill>
          <a:latin typeface="Arial Black" pitchFamily="34" charset="0"/>
        </a:defRPr>
      </a:lvl3pPr>
      <a:lvl4pPr algn="l" rtl="0" eaLnBrk="0" fontAlgn="base" hangingPunct="0">
        <a:lnSpc>
          <a:spcPct val="85000"/>
        </a:lnSpc>
        <a:spcBef>
          <a:spcPct val="0"/>
        </a:spcBef>
        <a:spcAft>
          <a:spcPct val="0"/>
        </a:spcAft>
        <a:defRPr sz="3000">
          <a:solidFill>
            <a:schemeClr val="tx2"/>
          </a:solidFill>
          <a:latin typeface="Arial Black" pitchFamily="34" charset="0"/>
        </a:defRPr>
      </a:lvl4pPr>
      <a:lvl5pPr algn="l" rtl="0" eaLnBrk="0" fontAlgn="base" hangingPunct="0">
        <a:lnSpc>
          <a:spcPct val="85000"/>
        </a:lnSpc>
        <a:spcBef>
          <a:spcPct val="0"/>
        </a:spcBef>
        <a:spcAft>
          <a:spcPct val="0"/>
        </a:spcAft>
        <a:defRPr sz="3000">
          <a:solidFill>
            <a:schemeClr val="tx2"/>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0" fontAlgn="base" hangingPunct="0">
        <a:lnSpc>
          <a:spcPct val="90000"/>
        </a:lnSpc>
        <a:spcBef>
          <a:spcPts val="1400"/>
        </a:spcBef>
        <a:spcAft>
          <a:spcPct val="0"/>
        </a:spcAft>
        <a:buClr>
          <a:schemeClr val="tx2"/>
        </a:buClr>
        <a:buFont typeface="Arial" pitchFamily="34" charset="0"/>
        <a:buChar char="•"/>
        <a:defRPr sz="2800" kern="1200">
          <a:solidFill>
            <a:schemeClr val="tx1"/>
          </a:solidFill>
          <a:latin typeface="+mn-lt"/>
          <a:ea typeface="+mn-ea"/>
          <a:cs typeface="+mn-cs"/>
        </a:defRPr>
      </a:lvl1pPr>
      <a:lvl2pPr marL="625475" indent="-279400" algn="l" rtl="0" eaLnBrk="0" fontAlgn="base" hangingPunct="0">
        <a:lnSpc>
          <a:spcPct val="90000"/>
        </a:lnSpc>
        <a:spcBef>
          <a:spcPts val="800"/>
        </a:spcBef>
        <a:spcAft>
          <a:spcPct val="0"/>
        </a:spcAft>
        <a:buClr>
          <a:schemeClr val="tx2"/>
        </a:buClr>
        <a:buFont typeface="Arial" pitchFamily="34" charset="0"/>
        <a:buChar char="–"/>
        <a:defRPr sz="2400" kern="1200">
          <a:solidFill>
            <a:schemeClr val="tx1"/>
          </a:solidFill>
          <a:latin typeface="+mn-lt"/>
          <a:ea typeface="+mn-ea"/>
          <a:cs typeface="+mn-cs"/>
        </a:defRPr>
      </a:lvl2pPr>
      <a:lvl3pPr marL="914400" indent="-230188" algn="l" rtl="0" eaLnBrk="0" fontAlgn="base" hangingPunct="0">
        <a:lnSpc>
          <a:spcPct val="90000"/>
        </a:lnSpc>
        <a:spcBef>
          <a:spcPts val="800"/>
        </a:spcBef>
        <a:spcAft>
          <a:spcPct val="0"/>
        </a:spcAft>
        <a:buClr>
          <a:schemeClr val="tx2"/>
        </a:buClr>
        <a:buFont typeface="Arial" pitchFamily="34" charset="0"/>
        <a:buChar char="•"/>
        <a:defRPr sz="2000" kern="1200">
          <a:solidFill>
            <a:schemeClr val="tx1"/>
          </a:solidFill>
          <a:latin typeface="+mn-lt"/>
          <a:ea typeface="+mn-ea"/>
          <a:cs typeface="+mn-cs"/>
        </a:defRPr>
      </a:lvl3pPr>
      <a:lvl4pPr marL="1144588" indent="-173038" algn="l" rtl="0" eaLnBrk="0" fontAlgn="base" hangingPunct="0">
        <a:lnSpc>
          <a:spcPct val="90000"/>
        </a:lnSpc>
        <a:spcBef>
          <a:spcPts val="800"/>
        </a:spcBef>
        <a:spcAft>
          <a:spcPct val="0"/>
        </a:spcAft>
        <a:buClr>
          <a:schemeClr val="tx2"/>
        </a:buClr>
        <a:buFont typeface="Arial" pitchFamily="34" charset="0"/>
        <a:buChar char="–"/>
        <a:defRPr kern="1200">
          <a:solidFill>
            <a:schemeClr val="tx1"/>
          </a:solidFill>
          <a:latin typeface="+mn-lt"/>
          <a:ea typeface="+mn-ea"/>
          <a:cs typeface="+mn-cs"/>
        </a:defRPr>
      </a:lvl4pPr>
      <a:lvl5pPr marL="1482725" indent="-222250" algn="l" rtl="0" eaLnBrk="0" fontAlgn="base" hangingPunct="0">
        <a:lnSpc>
          <a:spcPct val="90000"/>
        </a:lnSpc>
        <a:spcBef>
          <a:spcPts val="600"/>
        </a:spcBef>
        <a:spcAft>
          <a:spcPct val="0"/>
        </a:spcAft>
        <a:buClr>
          <a:schemeClr val="tx2"/>
        </a:buClr>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184150" y="244475"/>
            <a:ext cx="862806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a:t>Click to edit Master title style</a:t>
            </a:r>
          </a:p>
        </p:txBody>
      </p:sp>
      <p:sp>
        <p:nvSpPr>
          <p:cNvPr id="2051" name="Text Placeholder 2"/>
          <p:cNvSpPr>
            <a:spLocks noGrp="1"/>
          </p:cNvSpPr>
          <p:nvPr>
            <p:ph type="body" idx="1"/>
          </p:nvPr>
        </p:nvSpPr>
        <p:spPr bwMode="auto">
          <a:xfrm>
            <a:off x="188913" y="1446213"/>
            <a:ext cx="8642350"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2" name="Rectangle 6"/>
          <p:cNvSpPr>
            <a:spLocks noChangeArrowheads="1"/>
          </p:cNvSpPr>
          <p:nvPr/>
        </p:nvSpPr>
        <p:spPr bwMode="auto">
          <a:xfrm flipH="1">
            <a:off x="22225" y="6513513"/>
            <a:ext cx="21113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73038" eaLnBrk="0" hangingPunct="0">
              <a:tabLst>
                <a:tab pos="230188" algn="l"/>
              </a:tabLst>
              <a:defRPr>
                <a:solidFill>
                  <a:schemeClr val="tx1"/>
                </a:solidFill>
                <a:latin typeface="Arial" pitchFamily="34" charset="0"/>
                <a:cs typeface="Arial" pitchFamily="34" charset="0"/>
              </a:defRPr>
            </a:lvl1pPr>
            <a:lvl2pPr marL="742950" indent="-285750" defTabSz="173038" eaLnBrk="0" hangingPunct="0">
              <a:tabLst>
                <a:tab pos="230188" algn="l"/>
              </a:tabLst>
              <a:defRPr>
                <a:solidFill>
                  <a:schemeClr val="tx1"/>
                </a:solidFill>
                <a:latin typeface="Arial" pitchFamily="34" charset="0"/>
                <a:cs typeface="Arial" pitchFamily="34" charset="0"/>
              </a:defRPr>
            </a:lvl2pPr>
            <a:lvl3pPr marL="1143000" indent="-228600" defTabSz="173038" eaLnBrk="0" hangingPunct="0">
              <a:tabLst>
                <a:tab pos="230188" algn="l"/>
              </a:tabLst>
              <a:defRPr>
                <a:solidFill>
                  <a:schemeClr val="tx1"/>
                </a:solidFill>
                <a:latin typeface="Arial" pitchFamily="34" charset="0"/>
                <a:cs typeface="Arial" pitchFamily="34" charset="0"/>
              </a:defRPr>
            </a:lvl3pPr>
            <a:lvl4pPr marL="1600200" indent="-228600" defTabSz="173038" eaLnBrk="0" hangingPunct="0">
              <a:tabLst>
                <a:tab pos="230188" algn="l"/>
              </a:tabLst>
              <a:defRPr>
                <a:solidFill>
                  <a:schemeClr val="tx1"/>
                </a:solidFill>
                <a:latin typeface="Arial" pitchFamily="34" charset="0"/>
                <a:cs typeface="Arial" pitchFamily="34" charset="0"/>
              </a:defRPr>
            </a:lvl4pPr>
            <a:lvl5pPr marL="2057400" indent="-228600" defTabSz="173038" eaLnBrk="0" hangingPunct="0">
              <a:tabLst>
                <a:tab pos="230188" algn="l"/>
              </a:tabLst>
              <a:defRPr>
                <a:solidFill>
                  <a:schemeClr val="tx1"/>
                </a:solidFill>
                <a:latin typeface="Arial" pitchFamily="34" charset="0"/>
                <a:cs typeface="Arial" pitchFamily="34" charset="0"/>
              </a:defRPr>
            </a:lvl5pPr>
            <a:lvl6pPr marL="25146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6pPr>
            <a:lvl7pPr marL="29718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7pPr>
            <a:lvl8pPr marL="34290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8pPr>
            <a:lvl9pPr marL="38862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9pPr>
          </a:lstStyle>
          <a:p>
            <a:pPr algn="r" eaLnBrk="1" hangingPunct="1">
              <a:lnSpc>
                <a:spcPct val="90000"/>
              </a:lnSpc>
              <a:defRPr/>
            </a:pPr>
            <a:fld id="{26C06778-0EF3-4D13-ADAA-D317C718D0A8}" type="slidenum">
              <a:rPr lang="en-US" altLang="en-US" sz="1000" smtClean="0">
                <a:solidFill>
                  <a:srgbClr val="BFBFBF"/>
                </a:solidFill>
              </a:rPr>
              <a:pPr algn="r" eaLnBrk="1" hangingPunct="1">
                <a:lnSpc>
                  <a:spcPct val="90000"/>
                </a:lnSpc>
                <a:defRPr/>
              </a:pPr>
              <a:t>‹#›</a:t>
            </a:fld>
            <a:endParaRPr lang="en-US" altLang="en-US" sz="1000">
              <a:solidFill>
                <a:srgbClr val="BFBFBF"/>
              </a:solidFill>
            </a:endParaRPr>
          </a:p>
        </p:txBody>
      </p:sp>
      <p:sp>
        <p:nvSpPr>
          <p:cNvPr id="2053" name="Rectangle 256"/>
          <p:cNvSpPr txBox="1">
            <a:spLocks noChangeArrowheads="1"/>
          </p:cNvSpPr>
          <p:nvPr/>
        </p:nvSpPr>
        <p:spPr bwMode="auto">
          <a:xfrm>
            <a:off x="215900" y="6477000"/>
            <a:ext cx="2895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en-US" sz="1000">
                <a:solidFill>
                  <a:srgbClr val="BFBFBF"/>
                </a:solidFill>
              </a:rPr>
              <a:t> </a:t>
            </a:r>
          </a:p>
        </p:txBody>
      </p:sp>
      <p:pic>
        <p:nvPicPr>
          <p:cNvPr id="2054" name="Picture 10"/>
          <p:cNvPicPr>
            <a:picLocks noChangeAspect="1"/>
          </p:cNvPicPr>
          <p:nvPr/>
        </p:nvPicPr>
        <p:blipFill>
          <a:blip r:embed="rId8" cstate="print">
            <a:extLst>
              <a:ext uri="{28A0092B-C50C-407E-A947-70E740481C1C}">
                <a14:useLocalDpi xmlns:a14="http://schemas.microsoft.com/office/drawing/2010/main" val="0"/>
              </a:ext>
            </a:extLst>
          </a:blip>
          <a:srcRect l="47067" t="13722"/>
          <a:stretch>
            <a:fillRect/>
          </a:stretch>
        </p:blipFill>
        <p:spPr bwMode="auto">
          <a:xfrm>
            <a:off x="4067175" y="658813"/>
            <a:ext cx="5076825" cy="620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351713" y="6272213"/>
            <a:ext cx="13303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11" r:id="rId1"/>
    <p:sldLayoutId id="2147484298" r:id="rId2"/>
    <p:sldLayoutId id="2147484299" r:id="rId3"/>
    <p:sldLayoutId id="2147484312" r:id="rId4"/>
    <p:sldLayoutId id="2147484300" r:id="rId5"/>
    <p:sldLayoutId id="2147484301" r:id="rId6"/>
  </p:sldLayoutIdLst>
  <p:hf hdr="0" ftr="0" dt="0"/>
  <p:txStyles>
    <p:titleStyle>
      <a:lvl1pPr algn="l" rtl="0" eaLnBrk="0" fontAlgn="base" hangingPunct="0">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0" fontAlgn="base" hangingPunct="0">
        <a:lnSpc>
          <a:spcPct val="85000"/>
        </a:lnSpc>
        <a:spcBef>
          <a:spcPct val="0"/>
        </a:spcBef>
        <a:spcAft>
          <a:spcPct val="0"/>
        </a:spcAft>
        <a:defRPr sz="3000">
          <a:solidFill>
            <a:schemeClr val="tx2"/>
          </a:solidFill>
          <a:latin typeface="Arial Black" pitchFamily="34" charset="0"/>
        </a:defRPr>
      </a:lvl2pPr>
      <a:lvl3pPr algn="l" rtl="0" eaLnBrk="0" fontAlgn="base" hangingPunct="0">
        <a:lnSpc>
          <a:spcPct val="85000"/>
        </a:lnSpc>
        <a:spcBef>
          <a:spcPct val="0"/>
        </a:spcBef>
        <a:spcAft>
          <a:spcPct val="0"/>
        </a:spcAft>
        <a:defRPr sz="3000">
          <a:solidFill>
            <a:schemeClr val="tx2"/>
          </a:solidFill>
          <a:latin typeface="Arial Black" pitchFamily="34" charset="0"/>
        </a:defRPr>
      </a:lvl3pPr>
      <a:lvl4pPr algn="l" rtl="0" eaLnBrk="0" fontAlgn="base" hangingPunct="0">
        <a:lnSpc>
          <a:spcPct val="85000"/>
        </a:lnSpc>
        <a:spcBef>
          <a:spcPct val="0"/>
        </a:spcBef>
        <a:spcAft>
          <a:spcPct val="0"/>
        </a:spcAft>
        <a:defRPr sz="3000">
          <a:solidFill>
            <a:schemeClr val="tx2"/>
          </a:solidFill>
          <a:latin typeface="Arial Black" pitchFamily="34" charset="0"/>
        </a:defRPr>
      </a:lvl4pPr>
      <a:lvl5pPr algn="l" rtl="0" eaLnBrk="0" fontAlgn="base" hangingPunct="0">
        <a:lnSpc>
          <a:spcPct val="85000"/>
        </a:lnSpc>
        <a:spcBef>
          <a:spcPct val="0"/>
        </a:spcBef>
        <a:spcAft>
          <a:spcPct val="0"/>
        </a:spcAft>
        <a:defRPr sz="3000">
          <a:solidFill>
            <a:schemeClr val="tx2"/>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0" fontAlgn="base" hangingPunct="0">
        <a:lnSpc>
          <a:spcPct val="90000"/>
        </a:lnSpc>
        <a:spcBef>
          <a:spcPts val="1400"/>
        </a:spcBef>
        <a:spcAft>
          <a:spcPct val="0"/>
        </a:spcAft>
        <a:buClr>
          <a:schemeClr val="tx2"/>
        </a:buClr>
        <a:buFont typeface="Arial" pitchFamily="34" charset="0"/>
        <a:buChar char="•"/>
        <a:defRPr sz="2800" kern="1200">
          <a:solidFill>
            <a:schemeClr val="tx1"/>
          </a:solidFill>
          <a:latin typeface="+mn-lt"/>
          <a:ea typeface="+mn-ea"/>
          <a:cs typeface="+mn-cs"/>
        </a:defRPr>
      </a:lvl1pPr>
      <a:lvl2pPr marL="625475" indent="-279400" algn="l" rtl="0" eaLnBrk="0" fontAlgn="base" hangingPunct="0">
        <a:lnSpc>
          <a:spcPct val="90000"/>
        </a:lnSpc>
        <a:spcBef>
          <a:spcPts val="800"/>
        </a:spcBef>
        <a:spcAft>
          <a:spcPct val="0"/>
        </a:spcAft>
        <a:buClr>
          <a:schemeClr val="tx2"/>
        </a:buClr>
        <a:buFont typeface="Arial" pitchFamily="34" charset="0"/>
        <a:buChar char="–"/>
        <a:defRPr sz="2400" kern="1200">
          <a:solidFill>
            <a:schemeClr val="tx1"/>
          </a:solidFill>
          <a:latin typeface="+mn-lt"/>
          <a:ea typeface="+mn-ea"/>
          <a:cs typeface="+mn-cs"/>
        </a:defRPr>
      </a:lvl2pPr>
      <a:lvl3pPr marL="914400" indent="-230188" algn="l" rtl="0" eaLnBrk="0" fontAlgn="base" hangingPunct="0">
        <a:lnSpc>
          <a:spcPct val="90000"/>
        </a:lnSpc>
        <a:spcBef>
          <a:spcPts val="800"/>
        </a:spcBef>
        <a:spcAft>
          <a:spcPct val="0"/>
        </a:spcAft>
        <a:buClr>
          <a:schemeClr val="tx2"/>
        </a:buClr>
        <a:buFont typeface="Arial" pitchFamily="34" charset="0"/>
        <a:buChar char="•"/>
        <a:defRPr sz="2000" kern="1200">
          <a:solidFill>
            <a:schemeClr val="tx1"/>
          </a:solidFill>
          <a:latin typeface="+mn-lt"/>
          <a:ea typeface="+mn-ea"/>
          <a:cs typeface="+mn-cs"/>
        </a:defRPr>
      </a:lvl3pPr>
      <a:lvl4pPr marL="1144588" indent="-173038" algn="l" rtl="0" eaLnBrk="0" fontAlgn="base" hangingPunct="0">
        <a:lnSpc>
          <a:spcPct val="90000"/>
        </a:lnSpc>
        <a:spcBef>
          <a:spcPts val="800"/>
        </a:spcBef>
        <a:spcAft>
          <a:spcPct val="0"/>
        </a:spcAft>
        <a:buClr>
          <a:schemeClr val="tx2"/>
        </a:buClr>
        <a:buFont typeface="Arial" pitchFamily="34" charset="0"/>
        <a:buChar char="–"/>
        <a:defRPr kern="1200">
          <a:solidFill>
            <a:schemeClr val="tx1"/>
          </a:solidFill>
          <a:latin typeface="+mn-lt"/>
          <a:ea typeface="+mn-ea"/>
          <a:cs typeface="+mn-cs"/>
        </a:defRPr>
      </a:lvl4pPr>
      <a:lvl5pPr marL="1482725" indent="-222250" algn="l" rtl="0" eaLnBrk="0" fontAlgn="base" hangingPunct="0">
        <a:lnSpc>
          <a:spcPct val="90000"/>
        </a:lnSpc>
        <a:spcBef>
          <a:spcPts val="600"/>
        </a:spcBef>
        <a:spcAft>
          <a:spcPct val="0"/>
        </a:spcAft>
        <a:buClr>
          <a:schemeClr val="tx2"/>
        </a:buClr>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8"/>
          <p:cNvPicPr>
            <a:picLocks noChangeAspect="1"/>
          </p:cNvPicPr>
          <p:nvPr/>
        </p:nvPicPr>
        <p:blipFill>
          <a:blip r:embed="rId8">
            <a:extLst>
              <a:ext uri="{28A0092B-C50C-407E-A947-70E740481C1C}">
                <a14:useLocalDpi xmlns:a14="http://schemas.microsoft.com/office/drawing/2010/main" val="0"/>
              </a:ext>
            </a:extLst>
          </a:blip>
          <a:srcRect b="-2"/>
          <a:stretch>
            <a:fillRect/>
          </a:stretch>
        </p:blipFill>
        <p:spPr bwMode="auto">
          <a:xfrm>
            <a:off x="5083175" y="1811338"/>
            <a:ext cx="406082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itle Placeholder 1"/>
          <p:cNvSpPr>
            <a:spLocks noGrp="1"/>
          </p:cNvSpPr>
          <p:nvPr>
            <p:ph type="title"/>
          </p:nvPr>
        </p:nvSpPr>
        <p:spPr bwMode="auto">
          <a:xfrm>
            <a:off x="184150" y="244475"/>
            <a:ext cx="862806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a:t>Click to edit Master title style</a:t>
            </a:r>
          </a:p>
        </p:txBody>
      </p:sp>
      <p:sp>
        <p:nvSpPr>
          <p:cNvPr id="3077" name="Text Placeholder 2"/>
          <p:cNvSpPr>
            <a:spLocks noGrp="1"/>
          </p:cNvSpPr>
          <p:nvPr>
            <p:ph type="body" idx="1"/>
          </p:nvPr>
        </p:nvSpPr>
        <p:spPr bwMode="auto">
          <a:xfrm>
            <a:off x="188913" y="1446213"/>
            <a:ext cx="8642350"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8" name="Rectangle 6"/>
          <p:cNvSpPr>
            <a:spLocks noChangeArrowheads="1"/>
          </p:cNvSpPr>
          <p:nvPr/>
        </p:nvSpPr>
        <p:spPr bwMode="auto">
          <a:xfrm flipH="1">
            <a:off x="247650" y="6513513"/>
            <a:ext cx="2095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73038" eaLnBrk="0" hangingPunct="0">
              <a:tabLst>
                <a:tab pos="230188" algn="l"/>
              </a:tabLst>
              <a:defRPr>
                <a:solidFill>
                  <a:schemeClr val="tx1"/>
                </a:solidFill>
                <a:latin typeface="Arial" pitchFamily="34" charset="0"/>
                <a:cs typeface="Arial" pitchFamily="34" charset="0"/>
              </a:defRPr>
            </a:lvl1pPr>
            <a:lvl2pPr marL="742950" indent="-285750" defTabSz="173038" eaLnBrk="0" hangingPunct="0">
              <a:tabLst>
                <a:tab pos="230188" algn="l"/>
              </a:tabLst>
              <a:defRPr>
                <a:solidFill>
                  <a:schemeClr val="tx1"/>
                </a:solidFill>
                <a:latin typeface="Arial" pitchFamily="34" charset="0"/>
                <a:cs typeface="Arial" pitchFamily="34" charset="0"/>
              </a:defRPr>
            </a:lvl2pPr>
            <a:lvl3pPr marL="1143000" indent="-228600" defTabSz="173038" eaLnBrk="0" hangingPunct="0">
              <a:tabLst>
                <a:tab pos="230188" algn="l"/>
              </a:tabLst>
              <a:defRPr>
                <a:solidFill>
                  <a:schemeClr val="tx1"/>
                </a:solidFill>
                <a:latin typeface="Arial" pitchFamily="34" charset="0"/>
                <a:cs typeface="Arial" pitchFamily="34" charset="0"/>
              </a:defRPr>
            </a:lvl3pPr>
            <a:lvl4pPr marL="1600200" indent="-228600" defTabSz="173038" eaLnBrk="0" hangingPunct="0">
              <a:tabLst>
                <a:tab pos="230188" algn="l"/>
              </a:tabLst>
              <a:defRPr>
                <a:solidFill>
                  <a:schemeClr val="tx1"/>
                </a:solidFill>
                <a:latin typeface="Arial" pitchFamily="34" charset="0"/>
                <a:cs typeface="Arial" pitchFamily="34" charset="0"/>
              </a:defRPr>
            </a:lvl4pPr>
            <a:lvl5pPr marL="2057400" indent="-228600" defTabSz="173038" eaLnBrk="0" hangingPunct="0">
              <a:tabLst>
                <a:tab pos="230188" algn="l"/>
              </a:tabLst>
              <a:defRPr>
                <a:solidFill>
                  <a:schemeClr val="tx1"/>
                </a:solidFill>
                <a:latin typeface="Arial" pitchFamily="34" charset="0"/>
                <a:cs typeface="Arial" pitchFamily="34" charset="0"/>
              </a:defRPr>
            </a:lvl5pPr>
            <a:lvl6pPr marL="25146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6pPr>
            <a:lvl7pPr marL="29718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7pPr>
            <a:lvl8pPr marL="34290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8pPr>
            <a:lvl9pPr marL="38862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9pPr>
          </a:lstStyle>
          <a:p>
            <a:pPr algn="r" eaLnBrk="1" hangingPunct="1">
              <a:lnSpc>
                <a:spcPct val="90000"/>
              </a:lnSpc>
              <a:defRPr/>
            </a:pPr>
            <a:fld id="{449A2D96-D7D9-424C-B074-98B02EADCD00}" type="slidenum">
              <a:rPr lang="en-US" altLang="en-US" sz="1000" smtClean="0">
                <a:solidFill>
                  <a:srgbClr val="BFBFBF"/>
                </a:solidFill>
              </a:rPr>
              <a:pPr algn="r" eaLnBrk="1" hangingPunct="1">
                <a:lnSpc>
                  <a:spcPct val="90000"/>
                </a:lnSpc>
                <a:defRPr/>
              </a:pPr>
              <a:t>‹#›</a:t>
            </a:fld>
            <a:endParaRPr lang="en-US" altLang="en-US" sz="1000">
              <a:solidFill>
                <a:srgbClr val="BFBFBF"/>
              </a:solidFill>
            </a:endParaRPr>
          </a:p>
        </p:txBody>
      </p:sp>
    </p:spTree>
  </p:cSld>
  <p:clrMap bg1="lt1" tx1="dk1" bg2="lt2" tx2="dk2" accent1="accent1" accent2="accent2" accent3="accent3" accent4="accent4" accent5="accent5" accent6="accent6" hlink="hlink" folHlink="folHlink"/>
  <p:sldLayoutIdLst>
    <p:sldLayoutId id="2147484313" r:id="rId1"/>
    <p:sldLayoutId id="2147484302" r:id="rId2"/>
    <p:sldLayoutId id="2147484303" r:id="rId3"/>
    <p:sldLayoutId id="2147484314" r:id="rId4"/>
    <p:sldLayoutId id="2147484304" r:id="rId5"/>
    <p:sldLayoutId id="2147484315" r:id="rId6"/>
  </p:sldLayoutIdLst>
  <p:hf hdr="0" ftr="0" dt="0"/>
  <p:txStyles>
    <p:titleStyle>
      <a:lvl1pPr algn="l" rtl="0" eaLnBrk="0" fontAlgn="base" hangingPunct="0">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0" fontAlgn="base" hangingPunct="0">
        <a:lnSpc>
          <a:spcPct val="85000"/>
        </a:lnSpc>
        <a:spcBef>
          <a:spcPct val="0"/>
        </a:spcBef>
        <a:spcAft>
          <a:spcPct val="0"/>
        </a:spcAft>
        <a:defRPr sz="3000">
          <a:solidFill>
            <a:schemeClr val="tx2"/>
          </a:solidFill>
          <a:latin typeface="Arial Black" pitchFamily="34" charset="0"/>
        </a:defRPr>
      </a:lvl2pPr>
      <a:lvl3pPr algn="l" rtl="0" eaLnBrk="0" fontAlgn="base" hangingPunct="0">
        <a:lnSpc>
          <a:spcPct val="85000"/>
        </a:lnSpc>
        <a:spcBef>
          <a:spcPct val="0"/>
        </a:spcBef>
        <a:spcAft>
          <a:spcPct val="0"/>
        </a:spcAft>
        <a:defRPr sz="3000">
          <a:solidFill>
            <a:schemeClr val="tx2"/>
          </a:solidFill>
          <a:latin typeface="Arial Black" pitchFamily="34" charset="0"/>
        </a:defRPr>
      </a:lvl3pPr>
      <a:lvl4pPr algn="l" rtl="0" eaLnBrk="0" fontAlgn="base" hangingPunct="0">
        <a:lnSpc>
          <a:spcPct val="85000"/>
        </a:lnSpc>
        <a:spcBef>
          <a:spcPct val="0"/>
        </a:spcBef>
        <a:spcAft>
          <a:spcPct val="0"/>
        </a:spcAft>
        <a:defRPr sz="3000">
          <a:solidFill>
            <a:schemeClr val="tx2"/>
          </a:solidFill>
          <a:latin typeface="Arial Black" pitchFamily="34" charset="0"/>
        </a:defRPr>
      </a:lvl4pPr>
      <a:lvl5pPr algn="l" rtl="0" eaLnBrk="0" fontAlgn="base" hangingPunct="0">
        <a:lnSpc>
          <a:spcPct val="85000"/>
        </a:lnSpc>
        <a:spcBef>
          <a:spcPct val="0"/>
        </a:spcBef>
        <a:spcAft>
          <a:spcPct val="0"/>
        </a:spcAft>
        <a:defRPr sz="3000">
          <a:solidFill>
            <a:schemeClr val="tx2"/>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0" fontAlgn="base" hangingPunct="0">
        <a:lnSpc>
          <a:spcPct val="90000"/>
        </a:lnSpc>
        <a:spcBef>
          <a:spcPts val="1400"/>
        </a:spcBef>
        <a:spcAft>
          <a:spcPct val="0"/>
        </a:spcAft>
        <a:buClr>
          <a:schemeClr val="tx2"/>
        </a:buClr>
        <a:buFont typeface="Arial" pitchFamily="34" charset="0"/>
        <a:buChar char="•"/>
        <a:defRPr sz="2800" kern="1200">
          <a:solidFill>
            <a:schemeClr val="tx1"/>
          </a:solidFill>
          <a:latin typeface="+mn-lt"/>
          <a:ea typeface="+mn-ea"/>
          <a:cs typeface="+mn-cs"/>
        </a:defRPr>
      </a:lvl1pPr>
      <a:lvl2pPr marL="625475" indent="-279400" algn="l" rtl="0" eaLnBrk="0" fontAlgn="base" hangingPunct="0">
        <a:lnSpc>
          <a:spcPct val="90000"/>
        </a:lnSpc>
        <a:spcBef>
          <a:spcPts val="800"/>
        </a:spcBef>
        <a:spcAft>
          <a:spcPct val="0"/>
        </a:spcAft>
        <a:buClr>
          <a:schemeClr val="tx2"/>
        </a:buClr>
        <a:buFont typeface="Arial" pitchFamily="34" charset="0"/>
        <a:buChar char="–"/>
        <a:defRPr sz="2400" kern="1200">
          <a:solidFill>
            <a:schemeClr val="tx1"/>
          </a:solidFill>
          <a:latin typeface="+mn-lt"/>
          <a:ea typeface="+mn-ea"/>
          <a:cs typeface="+mn-cs"/>
        </a:defRPr>
      </a:lvl2pPr>
      <a:lvl3pPr marL="914400" indent="-230188" algn="l" rtl="0" eaLnBrk="0" fontAlgn="base" hangingPunct="0">
        <a:lnSpc>
          <a:spcPct val="90000"/>
        </a:lnSpc>
        <a:spcBef>
          <a:spcPts val="800"/>
        </a:spcBef>
        <a:spcAft>
          <a:spcPct val="0"/>
        </a:spcAft>
        <a:buClr>
          <a:schemeClr val="tx2"/>
        </a:buClr>
        <a:buFont typeface="Arial" pitchFamily="34" charset="0"/>
        <a:buChar char="•"/>
        <a:defRPr sz="2000" kern="1200">
          <a:solidFill>
            <a:schemeClr val="tx1"/>
          </a:solidFill>
          <a:latin typeface="+mn-lt"/>
          <a:ea typeface="+mn-ea"/>
          <a:cs typeface="+mn-cs"/>
        </a:defRPr>
      </a:lvl3pPr>
      <a:lvl4pPr marL="1144588" indent="-173038" algn="l" rtl="0" eaLnBrk="0" fontAlgn="base" hangingPunct="0">
        <a:lnSpc>
          <a:spcPct val="90000"/>
        </a:lnSpc>
        <a:spcBef>
          <a:spcPts val="800"/>
        </a:spcBef>
        <a:spcAft>
          <a:spcPct val="0"/>
        </a:spcAft>
        <a:buClr>
          <a:schemeClr val="tx2"/>
        </a:buClr>
        <a:buFont typeface="Arial" pitchFamily="34" charset="0"/>
        <a:buChar char="–"/>
        <a:defRPr kern="1200">
          <a:solidFill>
            <a:schemeClr val="tx1"/>
          </a:solidFill>
          <a:latin typeface="+mn-lt"/>
          <a:ea typeface="+mn-ea"/>
          <a:cs typeface="+mn-cs"/>
        </a:defRPr>
      </a:lvl4pPr>
      <a:lvl5pPr marL="1482725" indent="-222250" algn="l" rtl="0" eaLnBrk="0" fontAlgn="base" hangingPunct="0">
        <a:lnSpc>
          <a:spcPct val="90000"/>
        </a:lnSpc>
        <a:spcBef>
          <a:spcPts val="600"/>
        </a:spcBef>
        <a:spcAft>
          <a:spcPct val="0"/>
        </a:spcAft>
        <a:buClr>
          <a:schemeClr val="tx2"/>
        </a:buClr>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p:cNvPicPr>
            <a:picLocks noChangeAspect="1"/>
          </p:cNvPicPr>
          <p:nvPr/>
        </p:nvPicPr>
        <p:blipFill>
          <a:blip r:embed="rId8">
            <a:extLst>
              <a:ext uri="{28A0092B-C50C-407E-A947-70E740481C1C}">
                <a14:useLocalDpi xmlns:a14="http://schemas.microsoft.com/office/drawing/2010/main" val="0"/>
              </a:ext>
            </a:extLst>
          </a:blip>
          <a:srcRect b="-2"/>
          <a:stretch>
            <a:fillRect/>
          </a:stretch>
        </p:blipFill>
        <p:spPr bwMode="auto">
          <a:xfrm>
            <a:off x="5083175" y="1811338"/>
            <a:ext cx="406082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48550" y="6338888"/>
            <a:ext cx="133032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itle Placeholder 1"/>
          <p:cNvSpPr>
            <a:spLocks noGrp="1"/>
          </p:cNvSpPr>
          <p:nvPr>
            <p:ph type="title"/>
          </p:nvPr>
        </p:nvSpPr>
        <p:spPr bwMode="auto">
          <a:xfrm>
            <a:off x="184150" y="244475"/>
            <a:ext cx="8628063"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altLang="en-US"/>
              <a:t>Click to edit Master title style</a:t>
            </a:r>
          </a:p>
        </p:txBody>
      </p:sp>
      <p:sp>
        <p:nvSpPr>
          <p:cNvPr id="4101" name="Text Placeholder 2"/>
          <p:cNvSpPr>
            <a:spLocks noGrp="1"/>
          </p:cNvSpPr>
          <p:nvPr>
            <p:ph type="body" idx="1"/>
          </p:nvPr>
        </p:nvSpPr>
        <p:spPr bwMode="auto">
          <a:xfrm>
            <a:off x="188913" y="1446213"/>
            <a:ext cx="8642350" cy="404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2" name="Rectangle 6"/>
          <p:cNvSpPr>
            <a:spLocks noChangeArrowheads="1"/>
          </p:cNvSpPr>
          <p:nvPr/>
        </p:nvSpPr>
        <p:spPr bwMode="auto">
          <a:xfrm flipH="1">
            <a:off x="247650" y="6513513"/>
            <a:ext cx="2095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73038" eaLnBrk="0" hangingPunct="0">
              <a:tabLst>
                <a:tab pos="230188" algn="l"/>
              </a:tabLst>
              <a:defRPr>
                <a:solidFill>
                  <a:schemeClr val="tx1"/>
                </a:solidFill>
                <a:latin typeface="Arial" pitchFamily="34" charset="0"/>
                <a:cs typeface="Arial" pitchFamily="34" charset="0"/>
              </a:defRPr>
            </a:lvl1pPr>
            <a:lvl2pPr marL="742950" indent="-285750" defTabSz="173038" eaLnBrk="0" hangingPunct="0">
              <a:tabLst>
                <a:tab pos="230188" algn="l"/>
              </a:tabLst>
              <a:defRPr>
                <a:solidFill>
                  <a:schemeClr val="tx1"/>
                </a:solidFill>
                <a:latin typeface="Arial" pitchFamily="34" charset="0"/>
                <a:cs typeface="Arial" pitchFamily="34" charset="0"/>
              </a:defRPr>
            </a:lvl2pPr>
            <a:lvl3pPr marL="1143000" indent="-228600" defTabSz="173038" eaLnBrk="0" hangingPunct="0">
              <a:tabLst>
                <a:tab pos="230188" algn="l"/>
              </a:tabLst>
              <a:defRPr>
                <a:solidFill>
                  <a:schemeClr val="tx1"/>
                </a:solidFill>
                <a:latin typeface="Arial" pitchFamily="34" charset="0"/>
                <a:cs typeface="Arial" pitchFamily="34" charset="0"/>
              </a:defRPr>
            </a:lvl3pPr>
            <a:lvl4pPr marL="1600200" indent="-228600" defTabSz="173038" eaLnBrk="0" hangingPunct="0">
              <a:tabLst>
                <a:tab pos="230188" algn="l"/>
              </a:tabLst>
              <a:defRPr>
                <a:solidFill>
                  <a:schemeClr val="tx1"/>
                </a:solidFill>
                <a:latin typeface="Arial" pitchFamily="34" charset="0"/>
                <a:cs typeface="Arial" pitchFamily="34" charset="0"/>
              </a:defRPr>
            </a:lvl4pPr>
            <a:lvl5pPr marL="2057400" indent="-228600" defTabSz="173038" eaLnBrk="0" hangingPunct="0">
              <a:tabLst>
                <a:tab pos="230188" algn="l"/>
              </a:tabLst>
              <a:defRPr>
                <a:solidFill>
                  <a:schemeClr val="tx1"/>
                </a:solidFill>
                <a:latin typeface="Arial" pitchFamily="34" charset="0"/>
                <a:cs typeface="Arial" pitchFamily="34" charset="0"/>
              </a:defRPr>
            </a:lvl5pPr>
            <a:lvl6pPr marL="25146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6pPr>
            <a:lvl7pPr marL="29718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7pPr>
            <a:lvl8pPr marL="34290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8pPr>
            <a:lvl9pPr marL="3886200" indent="-228600" defTabSz="173038" eaLnBrk="0" fontAlgn="base" hangingPunct="0">
              <a:spcBef>
                <a:spcPct val="0"/>
              </a:spcBef>
              <a:spcAft>
                <a:spcPct val="0"/>
              </a:spcAft>
              <a:tabLst>
                <a:tab pos="230188" algn="l"/>
              </a:tabLst>
              <a:defRPr>
                <a:solidFill>
                  <a:schemeClr val="tx1"/>
                </a:solidFill>
                <a:latin typeface="Arial" pitchFamily="34" charset="0"/>
                <a:cs typeface="Arial" pitchFamily="34" charset="0"/>
              </a:defRPr>
            </a:lvl9pPr>
          </a:lstStyle>
          <a:p>
            <a:pPr algn="r" eaLnBrk="1" hangingPunct="1">
              <a:lnSpc>
                <a:spcPct val="90000"/>
              </a:lnSpc>
              <a:defRPr/>
            </a:pPr>
            <a:fld id="{66F33047-6270-45C8-80FA-CDC726DEAEBB}" type="slidenum">
              <a:rPr lang="en-US" altLang="en-US" sz="1000" smtClean="0">
                <a:solidFill>
                  <a:srgbClr val="BFBFBF"/>
                </a:solidFill>
              </a:rPr>
              <a:pPr algn="r" eaLnBrk="1" hangingPunct="1">
                <a:lnSpc>
                  <a:spcPct val="90000"/>
                </a:lnSpc>
                <a:defRPr/>
              </a:pPr>
              <a:t>‹#›</a:t>
            </a:fld>
            <a:endParaRPr lang="en-US" altLang="en-US" sz="1000">
              <a:solidFill>
                <a:srgbClr val="BFBFBF"/>
              </a:solidFill>
            </a:endParaRPr>
          </a:p>
        </p:txBody>
      </p:sp>
    </p:spTree>
  </p:cSld>
  <p:clrMap bg1="lt1" tx1="dk1" bg2="lt2" tx2="dk2" accent1="accent1" accent2="accent2" accent3="accent3" accent4="accent4" accent5="accent5" accent6="accent6" hlink="hlink" folHlink="folHlink"/>
  <p:sldLayoutIdLst>
    <p:sldLayoutId id="2147484316" r:id="rId1"/>
    <p:sldLayoutId id="2147484305" r:id="rId2"/>
    <p:sldLayoutId id="2147484306" r:id="rId3"/>
    <p:sldLayoutId id="2147484317" r:id="rId4"/>
    <p:sldLayoutId id="2147484307" r:id="rId5"/>
    <p:sldLayoutId id="2147484318" r:id="rId6"/>
  </p:sldLayoutIdLst>
  <p:hf hdr="0" ftr="0" dt="0"/>
  <p:txStyles>
    <p:titleStyle>
      <a:lvl1pPr algn="l" rtl="0" eaLnBrk="0" fontAlgn="base" hangingPunct="0">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0" fontAlgn="base" hangingPunct="0">
        <a:lnSpc>
          <a:spcPct val="85000"/>
        </a:lnSpc>
        <a:spcBef>
          <a:spcPct val="0"/>
        </a:spcBef>
        <a:spcAft>
          <a:spcPct val="0"/>
        </a:spcAft>
        <a:defRPr sz="3000">
          <a:solidFill>
            <a:schemeClr val="tx2"/>
          </a:solidFill>
          <a:latin typeface="Arial Black" pitchFamily="34" charset="0"/>
        </a:defRPr>
      </a:lvl2pPr>
      <a:lvl3pPr algn="l" rtl="0" eaLnBrk="0" fontAlgn="base" hangingPunct="0">
        <a:lnSpc>
          <a:spcPct val="85000"/>
        </a:lnSpc>
        <a:spcBef>
          <a:spcPct val="0"/>
        </a:spcBef>
        <a:spcAft>
          <a:spcPct val="0"/>
        </a:spcAft>
        <a:defRPr sz="3000">
          <a:solidFill>
            <a:schemeClr val="tx2"/>
          </a:solidFill>
          <a:latin typeface="Arial Black" pitchFamily="34" charset="0"/>
        </a:defRPr>
      </a:lvl3pPr>
      <a:lvl4pPr algn="l" rtl="0" eaLnBrk="0" fontAlgn="base" hangingPunct="0">
        <a:lnSpc>
          <a:spcPct val="85000"/>
        </a:lnSpc>
        <a:spcBef>
          <a:spcPct val="0"/>
        </a:spcBef>
        <a:spcAft>
          <a:spcPct val="0"/>
        </a:spcAft>
        <a:defRPr sz="3000">
          <a:solidFill>
            <a:schemeClr val="tx2"/>
          </a:solidFill>
          <a:latin typeface="Arial Black" pitchFamily="34" charset="0"/>
        </a:defRPr>
      </a:lvl4pPr>
      <a:lvl5pPr algn="l" rtl="0" eaLnBrk="0" fontAlgn="base" hangingPunct="0">
        <a:lnSpc>
          <a:spcPct val="85000"/>
        </a:lnSpc>
        <a:spcBef>
          <a:spcPct val="0"/>
        </a:spcBef>
        <a:spcAft>
          <a:spcPct val="0"/>
        </a:spcAft>
        <a:defRPr sz="3000">
          <a:solidFill>
            <a:schemeClr val="tx2"/>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0" fontAlgn="base" hangingPunct="0">
        <a:lnSpc>
          <a:spcPct val="90000"/>
        </a:lnSpc>
        <a:spcBef>
          <a:spcPts val="1400"/>
        </a:spcBef>
        <a:spcAft>
          <a:spcPct val="0"/>
        </a:spcAft>
        <a:buClr>
          <a:schemeClr val="tx2"/>
        </a:buClr>
        <a:buFont typeface="Arial" pitchFamily="34" charset="0"/>
        <a:buChar char="•"/>
        <a:defRPr sz="2800" kern="1200">
          <a:solidFill>
            <a:schemeClr val="tx1"/>
          </a:solidFill>
          <a:latin typeface="+mn-lt"/>
          <a:ea typeface="+mn-ea"/>
          <a:cs typeface="+mn-cs"/>
        </a:defRPr>
      </a:lvl1pPr>
      <a:lvl2pPr marL="625475" indent="-279400" algn="l" rtl="0" eaLnBrk="0" fontAlgn="base" hangingPunct="0">
        <a:lnSpc>
          <a:spcPct val="90000"/>
        </a:lnSpc>
        <a:spcBef>
          <a:spcPts val="800"/>
        </a:spcBef>
        <a:spcAft>
          <a:spcPct val="0"/>
        </a:spcAft>
        <a:buClr>
          <a:schemeClr val="tx2"/>
        </a:buClr>
        <a:buFont typeface="Arial" pitchFamily="34" charset="0"/>
        <a:buChar char="–"/>
        <a:defRPr sz="2400" kern="1200">
          <a:solidFill>
            <a:schemeClr val="tx1"/>
          </a:solidFill>
          <a:latin typeface="+mn-lt"/>
          <a:ea typeface="+mn-ea"/>
          <a:cs typeface="+mn-cs"/>
        </a:defRPr>
      </a:lvl2pPr>
      <a:lvl3pPr marL="914400" indent="-230188" algn="l" rtl="0" eaLnBrk="0" fontAlgn="base" hangingPunct="0">
        <a:lnSpc>
          <a:spcPct val="90000"/>
        </a:lnSpc>
        <a:spcBef>
          <a:spcPts val="800"/>
        </a:spcBef>
        <a:spcAft>
          <a:spcPct val="0"/>
        </a:spcAft>
        <a:buClr>
          <a:schemeClr val="tx2"/>
        </a:buClr>
        <a:buFont typeface="Arial" pitchFamily="34" charset="0"/>
        <a:buChar char="•"/>
        <a:defRPr sz="2000" kern="1200">
          <a:solidFill>
            <a:schemeClr val="tx1"/>
          </a:solidFill>
          <a:latin typeface="+mn-lt"/>
          <a:ea typeface="+mn-ea"/>
          <a:cs typeface="+mn-cs"/>
        </a:defRPr>
      </a:lvl3pPr>
      <a:lvl4pPr marL="1144588" indent="-173038" algn="l" rtl="0" eaLnBrk="0" fontAlgn="base" hangingPunct="0">
        <a:lnSpc>
          <a:spcPct val="90000"/>
        </a:lnSpc>
        <a:spcBef>
          <a:spcPts val="800"/>
        </a:spcBef>
        <a:spcAft>
          <a:spcPct val="0"/>
        </a:spcAft>
        <a:buClr>
          <a:schemeClr val="tx2"/>
        </a:buClr>
        <a:buFont typeface="Arial" pitchFamily="34" charset="0"/>
        <a:buChar char="–"/>
        <a:defRPr kern="1200">
          <a:solidFill>
            <a:schemeClr val="tx1"/>
          </a:solidFill>
          <a:latin typeface="+mn-lt"/>
          <a:ea typeface="+mn-ea"/>
          <a:cs typeface="+mn-cs"/>
        </a:defRPr>
      </a:lvl4pPr>
      <a:lvl5pPr marL="1482725" indent="-222250" algn="l" rtl="0" eaLnBrk="0" fontAlgn="base" hangingPunct="0">
        <a:lnSpc>
          <a:spcPct val="90000"/>
        </a:lnSpc>
        <a:spcBef>
          <a:spcPts val="600"/>
        </a:spcBef>
        <a:spcAft>
          <a:spcPct val="0"/>
        </a:spcAft>
        <a:buClr>
          <a:schemeClr val="tx2"/>
        </a:buClr>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152400" y="228600"/>
            <a:ext cx="4343400" cy="1402563"/>
          </a:xfrm>
        </p:spPr>
        <p:txBody>
          <a:bodyPr/>
          <a:lstStyle/>
          <a:p>
            <a:r>
              <a:rPr lang="en-US" sz="2000" dirty="0"/>
              <a:t>X16 - Multivariate Methods and Image-processing for Quantitative Microscopy</a:t>
            </a:r>
            <a:br>
              <a:rPr lang="en-US" sz="2000" dirty="0"/>
            </a:br>
            <a:br>
              <a:rPr lang="en-US" sz="2000" dirty="0"/>
            </a:br>
            <a:r>
              <a:rPr lang="en-US" sz="2000" dirty="0"/>
              <a:t>Spectral Unmixing Methods</a:t>
            </a:r>
          </a:p>
        </p:txBody>
      </p:sp>
      <p:sp>
        <p:nvSpPr>
          <p:cNvPr id="16387" name="Text Box 4"/>
          <p:cNvSpPr txBox="1">
            <a:spLocks noChangeArrowheads="1"/>
          </p:cNvSpPr>
          <p:nvPr/>
        </p:nvSpPr>
        <p:spPr bwMode="auto">
          <a:xfrm>
            <a:off x="152400" y="3428999"/>
            <a:ext cx="4800600" cy="1888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ts val="1400"/>
              </a:spcBef>
              <a:buClr>
                <a:schemeClr val="tx2"/>
              </a:buClr>
              <a:buFont typeface="Arial" pitchFamily="34" charset="0"/>
              <a:buChar char="•"/>
              <a:defRPr sz="2800">
                <a:solidFill>
                  <a:schemeClr val="tx1"/>
                </a:solidFill>
                <a:latin typeface="Arial" pitchFamily="34" charset="0"/>
              </a:defRPr>
            </a:lvl1pPr>
            <a:lvl2pPr marL="742950" indent="-285750" eaLnBrk="0" hangingPunct="0">
              <a:lnSpc>
                <a:spcPct val="90000"/>
              </a:lnSpc>
              <a:spcBef>
                <a:spcPts val="800"/>
              </a:spcBef>
              <a:buClr>
                <a:schemeClr val="tx2"/>
              </a:buClr>
              <a:buFont typeface="Arial" pitchFamily="34" charset="0"/>
              <a:buChar char="–"/>
              <a:defRPr sz="2400">
                <a:solidFill>
                  <a:schemeClr val="tx1"/>
                </a:solidFill>
                <a:latin typeface="Arial" pitchFamily="34" charset="0"/>
              </a:defRPr>
            </a:lvl2pPr>
            <a:lvl3pPr marL="1143000" indent="-228600" eaLnBrk="0" hangingPunct="0">
              <a:lnSpc>
                <a:spcPct val="90000"/>
              </a:lnSpc>
              <a:spcBef>
                <a:spcPts val="800"/>
              </a:spcBef>
              <a:buClr>
                <a:schemeClr val="tx2"/>
              </a:buClr>
              <a:buFont typeface="Arial" pitchFamily="34" charset="0"/>
              <a:buChar char="•"/>
              <a:defRPr sz="2000">
                <a:solidFill>
                  <a:schemeClr val="tx1"/>
                </a:solidFill>
                <a:latin typeface="Arial" pitchFamily="34" charset="0"/>
              </a:defRPr>
            </a:lvl3pPr>
            <a:lvl4pPr marL="1600200" indent="-228600" eaLnBrk="0" hangingPunct="0">
              <a:lnSpc>
                <a:spcPct val="90000"/>
              </a:lnSpc>
              <a:spcBef>
                <a:spcPts val="800"/>
              </a:spcBef>
              <a:buClr>
                <a:schemeClr val="tx2"/>
              </a:buClr>
              <a:buFont typeface="Arial" pitchFamily="34" charset="0"/>
              <a:buChar char="–"/>
              <a:defRPr>
                <a:solidFill>
                  <a:schemeClr val="tx1"/>
                </a:solidFill>
                <a:latin typeface="Arial" pitchFamily="34" charset="0"/>
              </a:defRPr>
            </a:lvl4pPr>
            <a:lvl5pPr marL="2057400" indent="-228600" eaLnBrk="0" hangingPunct="0">
              <a:lnSpc>
                <a:spcPct val="90000"/>
              </a:lnSpc>
              <a:spcBef>
                <a:spcPts val="600"/>
              </a:spcBef>
              <a:buClr>
                <a:schemeClr val="tx2"/>
              </a:buClr>
              <a:buFont typeface="Arial" pitchFamily="34" charset="0"/>
              <a:buChar char="»"/>
              <a:defRPr>
                <a:solidFill>
                  <a:schemeClr val="tx1"/>
                </a:solidFill>
                <a:latin typeface="Arial" pitchFamily="34" charset="0"/>
              </a:defRPr>
            </a:lvl5pPr>
            <a:lvl6pPr marL="2514600" indent="-228600" eaLnBrk="0" fontAlgn="base" hangingPunct="0">
              <a:lnSpc>
                <a:spcPct val="90000"/>
              </a:lnSpc>
              <a:spcBef>
                <a:spcPts val="600"/>
              </a:spcBef>
              <a:spcAft>
                <a:spcPct val="0"/>
              </a:spcAft>
              <a:buClr>
                <a:schemeClr val="tx2"/>
              </a:buClr>
              <a:buFont typeface="Arial" pitchFamily="34" charset="0"/>
              <a:buChar char="»"/>
              <a:defRPr>
                <a:solidFill>
                  <a:schemeClr val="tx1"/>
                </a:solidFill>
                <a:latin typeface="Arial" pitchFamily="34" charset="0"/>
              </a:defRPr>
            </a:lvl6pPr>
            <a:lvl7pPr marL="2971800" indent="-228600" eaLnBrk="0" fontAlgn="base" hangingPunct="0">
              <a:lnSpc>
                <a:spcPct val="90000"/>
              </a:lnSpc>
              <a:spcBef>
                <a:spcPts val="600"/>
              </a:spcBef>
              <a:spcAft>
                <a:spcPct val="0"/>
              </a:spcAft>
              <a:buClr>
                <a:schemeClr val="tx2"/>
              </a:buClr>
              <a:buFont typeface="Arial" pitchFamily="34" charset="0"/>
              <a:buChar char="»"/>
              <a:defRPr>
                <a:solidFill>
                  <a:schemeClr val="tx1"/>
                </a:solidFill>
                <a:latin typeface="Arial" pitchFamily="34" charset="0"/>
              </a:defRPr>
            </a:lvl7pPr>
            <a:lvl8pPr marL="3429000" indent="-228600" eaLnBrk="0" fontAlgn="base" hangingPunct="0">
              <a:lnSpc>
                <a:spcPct val="90000"/>
              </a:lnSpc>
              <a:spcBef>
                <a:spcPts val="600"/>
              </a:spcBef>
              <a:spcAft>
                <a:spcPct val="0"/>
              </a:spcAft>
              <a:buClr>
                <a:schemeClr val="tx2"/>
              </a:buClr>
              <a:buFont typeface="Arial" pitchFamily="34" charset="0"/>
              <a:buChar char="»"/>
              <a:defRPr>
                <a:solidFill>
                  <a:schemeClr val="tx1"/>
                </a:solidFill>
                <a:latin typeface="Arial" pitchFamily="34" charset="0"/>
              </a:defRPr>
            </a:lvl8pPr>
            <a:lvl9pPr marL="3886200" indent="-228600" eaLnBrk="0" fontAlgn="base" hangingPunct="0">
              <a:lnSpc>
                <a:spcPct val="90000"/>
              </a:lnSpc>
              <a:spcBef>
                <a:spcPts val="600"/>
              </a:spcBef>
              <a:spcAft>
                <a:spcPct val="0"/>
              </a:spcAft>
              <a:buClr>
                <a:schemeClr val="tx2"/>
              </a:buClr>
              <a:buFont typeface="Arial" pitchFamily="34" charset="0"/>
              <a:buChar char="»"/>
              <a:defRPr>
                <a:solidFill>
                  <a:schemeClr val="tx1"/>
                </a:solidFill>
                <a:latin typeface="Arial" pitchFamily="34" charset="0"/>
              </a:defRPr>
            </a:lvl9pPr>
          </a:lstStyle>
          <a:p>
            <a:pPr>
              <a:spcBef>
                <a:spcPct val="75000"/>
              </a:spcBef>
              <a:buClrTx/>
              <a:buFontTx/>
              <a:buNone/>
            </a:pPr>
            <a:r>
              <a:rPr lang="en-US" altLang="en-US" sz="2000" b="1" dirty="0">
                <a:latin typeface="+mn-lt"/>
              </a:rPr>
              <a:t>Rama Vasudevan</a:t>
            </a:r>
          </a:p>
          <a:p>
            <a:pPr>
              <a:spcBef>
                <a:spcPct val="75000"/>
              </a:spcBef>
              <a:buClrTx/>
              <a:buFontTx/>
              <a:buNone/>
            </a:pPr>
            <a:endParaRPr lang="en-US" altLang="en-US" sz="1800" dirty="0">
              <a:latin typeface="+mn-lt"/>
            </a:endParaRPr>
          </a:p>
          <a:p>
            <a:pPr>
              <a:spcBef>
                <a:spcPts val="600"/>
              </a:spcBef>
              <a:buClrTx/>
              <a:buFontTx/>
              <a:buNone/>
            </a:pPr>
            <a:r>
              <a:rPr lang="en-US" altLang="en-US" sz="2000" dirty="0">
                <a:latin typeface="+mn-lt"/>
              </a:rPr>
              <a:t>Microscopy and Microanalysis 2018</a:t>
            </a:r>
          </a:p>
          <a:p>
            <a:pPr>
              <a:spcBef>
                <a:spcPts val="600"/>
              </a:spcBef>
              <a:buClrTx/>
              <a:buFontTx/>
              <a:buNone/>
            </a:pPr>
            <a:r>
              <a:rPr lang="en-US" altLang="en-US" sz="2000" dirty="0">
                <a:latin typeface="+mn-lt"/>
              </a:rPr>
              <a:t>Baltimore, MD</a:t>
            </a:r>
          </a:p>
          <a:p>
            <a:pPr>
              <a:spcBef>
                <a:spcPts val="600"/>
              </a:spcBef>
              <a:buClrTx/>
              <a:buFontTx/>
              <a:buNone/>
            </a:pPr>
            <a:r>
              <a:rPr lang="en-US" altLang="en-US" sz="2000" dirty="0">
                <a:latin typeface="+mn-lt"/>
              </a:rPr>
              <a:t>August 5</a:t>
            </a:r>
            <a:r>
              <a:rPr lang="en-US" altLang="en-US" sz="2000" baseline="30000" dirty="0">
                <a:latin typeface="+mn-lt"/>
              </a:rPr>
              <a:t>th</a:t>
            </a:r>
            <a:r>
              <a:rPr lang="en-US" altLang="en-US" sz="2000" dirty="0">
                <a:latin typeface="+mn-lt"/>
              </a:rPr>
              <a:t> 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4C336D2A-1D61-44B5-AA02-207855D54D81}"/>
              </a:ext>
            </a:extLst>
          </p:cNvPr>
          <p:cNvSpPr/>
          <p:nvPr/>
        </p:nvSpPr>
        <p:spPr>
          <a:xfrm>
            <a:off x="5817297" y="5015281"/>
            <a:ext cx="3113314" cy="1445406"/>
          </a:xfrm>
          <a:prstGeom prst="rect">
            <a:avLst/>
          </a:pr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FA44ACB5-84E4-49C0-9EF7-D7885366212F}"/>
              </a:ext>
            </a:extLst>
          </p:cNvPr>
          <p:cNvSpPr>
            <a:spLocks noGrp="1"/>
          </p:cNvSpPr>
          <p:nvPr>
            <p:ph type="title"/>
          </p:nvPr>
        </p:nvSpPr>
        <p:spPr/>
        <p:txBody>
          <a:bodyPr/>
          <a:lstStyle/>
          <a:p>
            <a:r>
              <a:rPr lang="en-US" dirty="0"/>
              <a:t>(1) Singular Value Decomposition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C9A0299-E116-480C-9729-CB56B1DD06A9}"/>
                  </a:ext>
                </a:extLst>
              </p:cNvPr>
              <p:cNvSpPr txBox="1"/>
              <p:nvPr/>
            </p:nvSpPr>
            <p:spPr>
              <a:xfrm>
                <a:off x="3391842" y="983682"/>
                <a:ext cx="2094035" cy="487121"/>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𝑿</m:t>
                      </m:r>
                      <m:r>
                        <a:rPr lang="en-US" sz="3600" b="0" i="1" smtClean="0">
                          <a:latin typeface="Cambria Math" panose="02040503050406030204" pitchFamily="18" charset="0"/>
                        </a:rPr>
                        <m:t>=</m:t>
                      </m:r>
                      <m:r>
                        <a:rPr lang="en-US" sz="3600" b="1" i="1" smtClean="0">
                          <a:latin typeface="Cambria Math" panose="02040503050406030204" pitchFamily="18" charset="0"/>
                        </a:rPr>
                        <m:t>𝑼𝑺𝑽</m:t>
                      </m:r>
                      <m:r>
                        <a:rPr lang="en-US" sz="3600" b="0" i="1" baseline="30000" smtClean="0">
                          <a:latin typeface="Cambria Math" panose="02040503050406030204" pitchFamily="18" charset="0"/>
                        </a:rPr>
                        <m:t>𝑇</m:t>
                      </m:r>
                    </m:oMath>
                  </m:oMathPara>
                </a14:m>
                <a:endParaRPr lang="en-US" sz="3600" baseline="30000" dirty="0"/>
              </a:p>
            </p:txBody>
          </p:sp>
        </mc:Choice>
        <mc:Fallback xmlns="">
          <p:sp>
            <p:nvSpPr>
              <p:cNvPr id="8" name="TextBox 7">
                <a:extLst>
                  <a:ext uri="{FF2B5EF4-FFF2-40B4-BE49-F238E27FC236}">
                    <a16:creationId xmlns:a16="http://schemas.microsoft.com/office/drawing/2014/main" id="{FC9A0299-E116-480C-9729-CB56B1DD06A9}"/>
                  </a:ext>
                </a:extLst>
              </p:cNvPr>
              <p:cNvSpPr txBox="1">
                <a:spLocks noRot="1" noChangeAspect="1" noMove="1" noResize="1" noEditPoints="1" noAdjustHandles="1" noChangeArrowheads="1" noChangeShapeType="1" noTextEdit="1"/>
              </p:cNvSpPr>
              <p:nvPr/>
            </p:nvSpPr>
            <p:spPr>
              <a:xfrm>
                <a:off x="3391842" y="983682"/>
                <a:ext cx="2094035" cy="487121"/>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380C0B4-D5BB-40FA-AA86-B8A33E18AF2F}"/>
              </a:ext>
            </a:extLst>
          </p:cNvPr>
          <p:cNvSpPr txBox="1"/>
          <p:nvPr/>
        </p:nvSpPr>
        <p:spPr>
          <a:xfrm>
            <a:off x="3068454" y="1543786"/>
            <a:ext cx="2862716" cy="1089529"/>
          </a:xfrm>
          <a:prstGeom prst="rect">
            <a:avLst/>
          </a:prstGeom>
          <a:noFill/>
        </p:spPr>
        <p:txBody>
          <a:bodyPr wrap="square" rtlCol="0">
            <a:spAutoFit/>
          </a:bodyPr>
          <a:lstStyle/>
          <a:p>
            <a:pPr>
              <a:lnSpc>
                <a:spcPct val="90000"/>
              </a:lnSpc>
            </a:pPr>
            <a:r>
              <a:rPr lang="en-US" dirty="0"/>
              <a:t>X is of size (</a:t>
            </a:r>
            <a:r>
              <a:rPr lang="en-US" dirty="0" err="1"/>
              <a:t>m,n</a:t>
            </a:r>
            <a:r>
              <a:rPr lang="en-US" dirty="0"/>
              <a:t>)</a:t>
            </a:r>
          </a:p>
          <a:p>
            <a:pPr>
              <a:lnSpc>
                <a:spcPct val="90000"/>
              </a:lnSpc>
            </a:pPr>
            <a:r>
              <a:rPr lang="en-US" dirty="0"/>
              <a:t>U is of size (</a:t>
            </a:r>
            <a:r>
              <a:rPr lang="en-US" dirty="0" err="1"/>
              <a:t>m,r</a:t>
            </a:r>
            <a:r>
              <a:rPr lang="en-US" dirty="0"/>
              <a:t>) </a:t>
            </a:r>
          </a:p>
          <a:p>
            <a:pPr>
              <a:lnSpc>
                <a:spcPct val="90000"/>
              </a:lnSpc>
            </a:pPr>
            <a:r>
              <a:rPr lang="en-US" dirty="0"/>
              <a:t>S is of size (</a:t>
            </a:r>
            <a:r>
              <a:rPr lang="en-US" dirty="0" err="1"/>
              <a:t>r,r</a:t>
            </a:r>
            <a:r>
              <a:rPr lang="en-US" dirty="0"/>
              <a:t>)</a:t>
            </a:r>
          </a:p>
          <a:p>
            <a:pPr>
              <a:lnSpc>
                <a:spcPct val="90000"/>
              </a:lnSpc>
            </a:pPr>
            <a:r>
              <a:rPr lang="en-US" dirty="0"/>
              <a:t>V is of size (</a:t>
            </a:r>
            <a:r>
              <a:rPr lang="en-US" dirty="0" err="1"/>
              <a:t>n,r</a:t>
            </a:r>
            <a:r>
              <a:rPr lang="en-US" dirty="0"/>
              <a:t>)</a:t>
            </a:r>
          </a:p>
        </p:txBody>
      </p:sp>
      <p:sp>
        <p:nvSpPr>
          <p:cNvPr id="48" name="TextBox 47">
            <a:extLst>
              <a:ext uri="{FF2B5EF4-FFF2-40B4-BE49-F238E27FC236}">
                <a16:creationId xmlns:a16="http://schemas.microsoft.com/office/drawing/2014/main" id="{9B6D2591-9CAC-4CC8-9C75-136D325587AD}"/>
              </a:ext>
            </a:extLst>
          </p:cNvPr>
          <p:cNvSpPr txBox="1"/>
          <p:nvPr/>
        </p:nvSpPr>
        <p:spPr>
          <a:xfrm>
            <a:off x="6248400" y="1559828"/>
            <a:ext cx="2458189" cy="840230"/>
          </a:xfrm>
          <a:prstGeom prst="rect">
            <a:avLst/>
          </a:prstGeom>
          <a:noFill/>
        </p:spPr>
        <p:txBody>
          <a:bodyPr wrap="square" rtlCol="0">
            <a:spAutoFit/>
          </a:bodyPr>
          <a:lstStyle/>
          <a:p>
            <a:pPr algn="ctr">
              <a:lnSpc>
                <a:spcPct val="90000"/>
              </a:lnSpc>
            </a:pPr>
            <a:r>
              <a:rPr lang="en-US" i="1" dirty="0"/>
              <a:t>Note: In the full decomposition, r = n. Practically, r&lt;&lt;n</a:t>
            </a:r>
          </a:p>
        </p:txBody>
      </p:sp>
      <p:sp>
        <p:nvSpPr>
          <p:cNvPr id="49" name="TextBox 48">
            <a:extLst>
              <a:ext uri="{FF2B5EF4-FFF2-40B4-BE49-F238E27FC236}">
                <a16:creationId xmlns:a16="http://schemas.microsoft.com/office/drawing/2014/main" id="{22417E89-4813-4834-B061-FCF4363B8732}"/>
              </a:ext>
            </a:extLst>
          </p:cNvPr>
          <p:cNvSpPr txBox="1"/>
          <p:nvPr/>
        </p:nvSpPr>
        <p:spPr>
          <a:xfrm>
            <a:off x="2438400" y="2869816"/>
            <a:ext cx="4784161" cy="1588127"/>
          </a:xfrm>
          <a:prstGeom prst="rect">
            <a:avLst/>
          </a:prstGeom>
          <a:noFill/>
        </p:spPr>
        <p:txBody>
          <a:bodyPr wrap="square" rtlCol="0">
            <a:spAutoFit/>
          </a:bodyPr>
          <a:lstStyle/>
          <a:p>
            <a:pPr>
              <a:lnSpc>
                <a:spcPct val="150000"/>
              </a:lnSpc>
            </a:pPr>
            <a:r>
              <a:rPr lang="en-US" b="1" dirty="0"/>
              <a:t>U</a:t>
            </a:r>
            <a:r>
              <a:rPr lang="en-US" dirty="0"/>
              <a:t> is called “Left Singular Vectors”</a:t>
            </a:r>
          </a:p>
          <a:p>
            <a:pPr>
              <a:lnSpc>
                <a:spcPct val="150000"/>
              </a:lnSpc>
            </a:pPr>
            <a:r>
              <a:rPr lang="en-US" b="1" dirty="0"/>
              <a:t>S</a:t>
            </a:r>
            <a:r>
              <a:rPr lang="en-US" dirty="0"/>
              <a:t> is a </a:t>
            </a:r>
            <a:r>
              <a:rPr lang="en-US" b="1" dirty="0"/>
              <a:t>diagonal</a:t>
            </a:r>
            <a:r>
              <a:rPr lang="en-US" dirty="0"/>
              <a:t> matrix of “Singular Values”</a:t>
            </a:r>
          </a:p>
          <a:p>
            <a:pPr>
              <a:lnSpc>
                <a:spcPct val="150000"/>
              </a:lnSpc>
            </a:pPr>
            <a:r>
              <a:rPr lang="en-US" b="1" dirty="0"/>
              <a:t>V</a:t>
            </a:r>
            <a:r>
              <a:rPr lang="en-US" dirty="0"/>
              <a:t> is called “Right Singular Vectors”</a:t>
            </a:r>
          </a:p>
          <a:p>
            <a:pPr algn="ctr">
              <a:lnSpc>
                <a:spcPct val="90000"/>
              </a:lnSpc>
            </a:pPr>
            <a:endParaRPr lang="en-US" dirty="0"/>
          </a:p>
        </p:txBody>
      </p:sp>
      <p:sp>
        <p:nvSpPr>
          <p:cNvPr id="50" name="Rectangle 49">
            <a:extLst>
              <a:ext uri="{FF2B5EF4-FFF2-40B4-BE49-F238E27FC236}">
                <a16:creationId xmlns:a16="http://schemas.microsoft.com/office/drawing/2014/main" id="{BD9293B2-FB91-4132-84FC-2EF67DF2D90E}"/>
              </a:ext>
            </a:extLst>
          </p:cNvPr>
          <p:cNvSpPr/>
          <p:nvPr/>
        </p:nvSpPr>
        <p:spPr>
          <a:xfrm>
            <a:off x="500975" y="4633721"/>
            <a:ext cx="1447263" cy="1752611"/>
          </a:xfrm>
          <a:prstGeom prst="rect">
            <a:avLst/>
          </a:prstGeom>
          <a:solidFill>
            <a:schemeClr val="tx2">
              <a:lumMod val="75000"/>
            </a:schemeClr>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X</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9390AF6-8951-4E9C-AED9-8DB111423A6E}"/>
                  </a:ext>
                </a:extLst>
              </p:cNvPr>
              <p:cNvSpPr txBox="1"/>
              <p:nvPr/>
            </p:nvSpPr>
            <p:spPr>
              <a:xfrm>
                <a:off x="2024116" y="4807149"/>
                <a:ext cx="440159" cy="550870"/>
              </a:xfrm>
              <a:prstGeom prst="rect">
                <a:avLst/>
              </a:prstGeom>
              <a:noFill/>
            </p:spPr>
            <p:txBody>
              <a:bodyPr wrap="squar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ea typeface="Cambria Math" panose="02040503050406030204" pitchFamily="18" charset="0"/>
                        </a:rPr>
                        <m:t>≈</m:t>
                      </m:r>
                    </m:oMath>
                  </m:oMathPara>
                </a14:m>
                <a:endParaRPr lang="en-US" sz="4000" b="1" dirty="0"/>
              </a:p>
            </p:txBody>
          </p:sp>
        </mc:Choice>
        <mc:Fallback xmlns="">
          <p:sp>
            <p:nvSpPr>
              <p:cNvPr id="51" name="TextBox 50">
                <a:extLst>
                  <a:ext uri="{FF2B5EF4-FFF2-40B4-BE49-F238E27FC236}">
                    <a16:creationId xmlns:a16="http://schemas.microsoft.com/office/drawing/2014/main" id="{D9390AF6-8951-4E9C-AED9-8DB111423A6E}"/>
                  </a:ext>
                </a:extLst>
              </p:cNvPr>
              <p:cNvSpPr txBox="1">
                <a:spLocks noRot="1" noChangeAspect="1" noMove="1" noResize="1" noEditPoints="1" noAdjustHandles="1" noChangeArrowheads="1" noChangeShapeType="1" noTextEdit="1"/>
              </p:cNvSpPr>
              <p:nvPr/>
            </p:nvSpPr>
            <p:spPr>
              <a:xfrm>
                <a:off x="2024116" y="4807149"/>
                <a:ext cx="440159" cy="550870"/>
              </a:xfrm>
              <a:prstGeom prst="rect">
                <a:avLst/>
              </a:prstGeom>
              <a:blipFill>
                <a:blip r:embed="rId4"/>
                <a:stretch>
                  <a:fillRect l="-1389"/>
                </a:stretch>
              </a:blipFill>
            </p:spPr>
            <p:txBody>
              <a:bodyPr/>
              <a:lstStyle/>
              <a:p>
                <a:r>
                  <a:rPr lang="en-US">
                    <a:noFill/>
                  </a:rPr>
                  <a:t> </a:t>
                </a:r>
              </a:p>
            </p:txBody>
          </p:sp>
        </mc:Fallback>
      </mc:AlternateContent>
      <p:sp>
        <p:nvSpPr>
          <p:cNvPr id="52" name="Rectangle 51">
            <a:extLst>
              <a:ext uri="{FF2B5EF4-FFF2-40B4-BE49-F238E27FC236}">
                <a16:creationId xmlns:a16="http://schemas.microsoft.com/office/drawing/2014/main" id="{CD3A995F-9C33-400C-B1C3-D61105B4D2DB}"/>
              </a:ext>
            </a:extLst>
          </p:cNvPr>
          <p:cNvSpPr/>
          <p:nvPr/>
        </p:nvSpPr>
        <p:spPr>
          <a:xfrm>
            <a:off x="2465134" y="4618732"/>
            <a:ext cx="245641" cy="1767600"/>
          </a:xfrm>
          <a:prstGeom prst="rect">
            <a:avLst/>
          </a:prstGeom>
          <a:solidFill>
            <a:schemeClr val="tx2">
              <a:lumMod val="60000"/>
              <a:lumOff val="40000"/>
            </a:schemeClr>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endParaRPr>
          </a:p>
        </p:txBody>
      </p:sp>
      <p:grpSp>
        <p:nvGrpSpPr>
          <p:cNvPr id="58" name="Group 57">
            <a:extLst>
              <a:ext uri="{FF2B5EF4-FFF2-40B4-BE49-F238E27FC236}">
                <a16:creationId xmlns:a16="http://schemas.microsoft.com/office/drawing/2014/main" id="{AD6D71B2-B5E5-4B8E-B758-E2F669957D5C}"/>
              </a:ext>
            </a:extLst>
          </p:cNvPr>
          <p:cNvGrpSpPr/>
          <p:nvPr/>
        </p:nvGrpSpPr>
        <p:grpSpPr>
          <a:xfrm>
            <a:off x="2859209" y="4621918"/>
            <a:ext cx="642344" cy="613412"/>
            <a:chOff x="2891634" y="4837552"/>
            <a:chExt cx="395816" cy="377988"/>
          </a:xfrm>
          <a:solidFill>
            <a:schemeClr val="accent3"/>
          </a:solidFill>
        </p:grpSpPr>
        <p:sp>
          <p:nvSpPr>
            <p:cNvPr id="54" name="Rectangle 53">
              <a:extLst>
                <a:ext uri="{FF2B5EF4-FFF2-40B4-BE49-F238E27FC236}">
                  <a16:creationId xmlns:a16="http://schemas.microsoft.com/office/drawing/2014/main" id="{0B4BA334-1953-4EB8-B104-559B91E7ACEB}"/>
                </a:ext>
              </a:extLst>
            </p:cNvPr>
            <p:cNvSpPr/>
            <p:nvPr/>
          </p:nvSpPr>
          <p:spPr>
            <a:xfrm>
              <a:off x="2891634" y="4837552"/>
              <a:ext cx="198386" cy="187338"/>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endParaRPr>
            </a:p>
          </p:txBody>
        </p:sp>
        <p:sp>
          <p:nvSpPr>
            <p:cNvPr id="55" name="Rectangle 54">
              <a:extLst>
                <a:ext uri="{FF2B5EF4-FFF2-40B4-BE49-F238E27FC236}">
                  <a16:creationId xmlns:a16="http://schemas.microsoft.com/office/drawing/2014/main" id="{85C6F8B4-5158-4835-9B78-CF62B065B436}"/>
                </a:ext>
              </a:extLst>
            </p:cNvPr>
            <p:cNvSpPr/>
            <p:nvPr/>
          </p:nvSpPr>
          <p:spPr>
            <a:xfrm>
              <a:off x="3089064" y="4839004"/>
              <a:ext cx="198386" cy="187338"/>
            </a:xfrm>
            <a:prstGeom prst="rect">
              <a:avLst/>
            </a:prstGeom>
            <a:solidFill>
              <a:schemeClr val="tx1"/>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endParaRPr>
            </a:p>
          </p:txBody>
        </p:sp>
        <p:sp>
          <p:nvSpPr>
            <p:cNvPr id="56" name="Rectangle 55">
              <a:extLst>
                <a:ext uri="{FF2B5EF4-FFF2-40B4-BE49-F238E27FC236}">
                  <a16:creationId xmlns:a16="http://schemas.microsoft.com/office/drawing/2014/main" id="{9171371F-5D84-4BE0-A3C7-01ED648633AF}"/>
                </a:ext>
              </a:extLst>
            </p:cNvPr>
            <p:cNvSpPr/>
            <p:nvPr/>
          </p:nvSpPr>
          <p:spPr>
            <a:xfrm>
              <a:off x="2891634" y="5027748"/>
              <a:ext cx="198386" cy="187338"/>
            </a:xfrm>
            <a:prstGeom prst="rect">
              <a:avLst/>
            </a:prstGeom>
            <a:solidFill>
              <a:schemeClr val="tx1"/>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endParaRPr>
            </a:p>
          </p:txBody>
        </p:sp>
        <p:sp>
          <p:nvSpPr>
            <p:cNvPr id="57" name="Rectangle 56">
              <a:extLst>
                <a:ext uri="{FF2B5EF4-FFF2-40B4-BE49-F238E27FC236}">
                  <a16:creationId xmlns:a16="http://schemas.microsoft.com/office/drawing/2014/main" id="{D500D189-F523-4B90-87CE-2B22A24E7AAF}"/>
                </a:ext>
              </a:extLst>
            </p:cNvPr>
            <p:cNvSpPr/>
            <p:nvPr/>
          </p:nvSpPr>
          <p:spPr>
            <a:xfrm>
              <a:off x="3088006" y="5028202"/>
              <a:ext cx="198386" cy="187338"/>
            </a:xfrm>
            <a:prstGeom prst="rect">
              <a:avLst/>
            </a:prstGeom>
            <a:grp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endParaRPr>
            </a:p>
          </p:txBody>
        </p:sp>
      </p:grpSp>
      <p:sp>
        <p:nvSpPr>
          <p:cNvPr id="59" name="Rectangle 58">
            <a:extLst>
              <a:ext uri="{FF2B5EF4-FFF2-40B4-BE49-F238E27FC236}">
                <a16:creationId xmlns:a16="http://schemas.microsoft.com/office/drawing/2014/main" id="{9D2CBAB7-C18D-4BE0-9545-4FDD15E9EFD0}"/>
              </a:ext>
            </a:extLst>
          </p:cNvPr>
          <p:cNvSpPr/>
          <p:nvPr/>
        </p:nvSpPr>
        <p:spPr>
          <a:xfrm rot="16200000">
            <a:off x="4386910" y="4043901"/>
            <a:ext cx="613780" cy="1767600"/>
          </a:xfrm>
          <a:prstGeom prst="rect">
            <a:avLst/>
          </a:prstGeom>
          <a:solidFill>
            <a:schemeClr val="tx2">
              <a:lumMod val="60000"/>
              <a:lumOff val="40000"/>
            </a:schemeClr>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endParaRPr>
          </a:p>
        </p:txBody>
      </p:sp>
      <p:sp>
        <p:nvSpPr>
          <p:cNvPr id="60" name="TextBox 59">
            <a:extLst>
              <a:ext uri="{FF2B5EF4-FFF2-40B4-BE49-F238E27FC236}">
                <a16:creationId xmlns:a16="http://schemas.microsoft.com/office/drawing/2014/main" id="{B44117A7-74D2-4A6C-B3CA-5CB59BBCE261}"/>
              </a:ext>
            </a:extLst>
          </p:cNvPr>
          <p:cNvSpPr txBox="1"/>
          <p:nvPr/>
        </p:nvSpPr>
        <p:spPr>
          <a:xfrm>
            <a:off x="1605573" y="6371343"/>
            <a:ext cx="1964761" cy="341632"/>
          </a:xfrm>
          <a:prstGeom prst="rect">
            <a:avLst/>
          </a:prstGeom>
          <a:noFill/>
        </p:spPr>
        <p:txBody>
          <a:bodyPr wrap="square" rtlCol="0">
            <a:spAutoFit/>
          </a:bodyPr>
          <a:lstStyle/>
          <a:p>
            <a:pPr algn="ctr">
              <a:lnSpc>
                <a:spcPct val="90000"/>
              </a:lnSpc>
            </a:pPr>
            <a:r>
              <a:rPr lang="en-US" b="1" dirty="0"/>
              <a:t>U</a:t>
            </a:r>
          </a:p>
        </p:txBody>
      </p:sp>
      <p:sp>
        <p:nvSpPr>
          <p:cNvPr id="61" name="TextBox 60">
            <a:extLst>
              <a:ext uri="{FF2B5EF4-FFF2-40B4-BE49-F238E27FC236}">
                <a16:creationId xmlns:a16="http://schemas.microsoft.com/office/drawing/2014/main" id="{3734A54A-F547-4F60-BFB9-41AB88F51109}"/>
              </a:ext>
            </a:extLst>
          </p:cNvPr>
          <p:cNvSpPr txBox="1"/>
          <p:nvPr/>
        </p:nvSpPr>
        <p:spPr>
          <a:xfrm>
            <a:off x="2195507" y="5321258"/>
            <a:ext cx="1964761" cy="341632"/>
          </a:xfrm>
          <a:prstGeom prst="rect">
            <a:avLst/>
          </a:prstGeom>
          <a:noFill/>
        </p:spPr>
        <p:txBody>
          <a:bodyPr wrap="square" rtlCol="0">
            <a:spAutoFit/>
          </a:bodyPr>
          <a:lstStyle/>
          <a:p>
            <a:pPr algn="ctr">
              <a:lnSpc>
                <a:spcPct val="90000"/>
              </a:lnSpc>
            </a:pPr>
            <a:r>
              <a:rPr lang="en-US" b="1" dirty="0"/>
              <a:t>S</a:t>
            </a:r>
          </a:p>
        </p:txBody>
      </p:sp>
      <p:sp>
        <p:nvSpPr>
          <p:cNvPr id="62" name="TextBox 61">
            <a:extLst>
              <a:ext uri="{FF2B5EF4-FFF2-40B4-BE49-F238E27FC236}">
                <a16:creationId xmlns:a16="http://schemas.microsoft.com/office/drawing/2014/main" id="{510B3D3C-5D79-450E-835C-A44871A21FF1}"/>
              </a:ext>
            </a:extLst>
          </p:cNvPr>
          <p:cNvSpPr txBox="1"/>
          <p:nvPr/>
        </p:nvSpPr>
        <p:spPr>
          <a:xfrm>
            <a:off x="3694783" y="5320519"/>
            <a:ext cx="1964761" cy="341632"/>
          </a:xfrm>
          <a:prstGeom prst="rect">
            <a:avLst/>
          </a:prstGeom>
          <a:noFill/>
        </p:spPr>
        <p:txBody>
          <a:bodyPr wrap="square" rtlCol="0">
            <a:spAutoFit/>
          </a:bodyPr>
          <a:lstStyle/>
          <a:p>
            <a:pPr algn="ctr">
              <a:lnSpc>
                <a:spcPct val="90000"/>
              </a:lnSpc>
            </a:pPr>
            <a:r>
              <a:rPr lang="en-US" b="1" dirty="0"/>
              <a:t>V</a:t>
            </a:r>
            <a:r>
              <a:rPr lang="en-US" b="1" baseline="30000" dirty="0"/>
              <a:t>T</a:t>
            </a:r>
          </a:p>
        </p:txBody>
      </p:sp>
      <p:sp>
        <p:nvSpPr>
          <p:cNvPr id="63" name="TextBox 62">
            <a:extLst>
              <a:ext uri="{FF2B5EF4-FFF2-40B4-BE49-F238E27FC236}">
                <a16:creationId xmlns:a16="http://schemas.microsoft.com/office/drawing/2014/main" id="{758EAFAD-97AA-4CDD-9156-965F0B8677CE}"/>
              </a:ext>
            </a:extLst>
          </p:cNvPr>
          <p:cNvSpPr txBox="1"/>
          <p:nvPr/>
        </p:nvSpPr>
        <p:spPr>
          <a:xfrm>
            <a:off x="3841679" y="4299721"/>
            <a:ext cx="1755652" cy="341632"/>
          </a:xfrm>
          <a:prstGeom prst="rect">
            <a:avLst/>
          </a:prstGeom>
          <a:noFill/>
        </p:spPr>
        <p:txBody>
          <a:bodyPr wrap="square" rtlCol="0">
            <a:spAutoFit/>
          </a:bodyPr>
          <a:lstStyle/>
          <a:p>
            <a:pPr algn="ctr">
              <a:lnSpc>
                <a:spcPct val="90000"/>
              </a:lnSpc>
            </a:pPr>
            <a:r>
              <a:rPr lang="en-US" i="1" dirty="0"/>
              <a:t>n</a:t>
            </a:r>
          </a:p>
        </p:txBody>
      </p:sp>
      <p:sp>
        <p:nvSpPr>
          <p:cNvPr id="64" name="TextBox 63">
            <a:extLst>
              <a:ext uri="{FF2B5EF4-FFF2-40B4-BE49-F238E27FC236}">
                <a16:creationId xmlns:a16="http://schemas.microsoft.com/office/drawing/2014/main" id="{3E0B0C12-F87A-4293-8AE9-E500FDBC78C4}"/>
              </a:ext>
            </a:extLst>
          </p:cNvPr>
          <p:cNvSpPr txBox="1"/>
          <p:nvPr/>
        </p:nvSpPr>
        <p:spPr>
          <a:xfrm rot="16200000">
            <a:off x="1426925" y="5354336"/>
            <a:ext cx="1767599" cy="341632"/>
          </a:xfrm>
          <a:prstGeom prst="rect">
            <a:avLst/>
          </a:prstGeom>
          <a:noFill/>
        </p:spPr>
        <p:txBody>
          <a:bodyPr wrap="square" rtlCol="0">
            <a:spAutoFit/>
          </a:bodyPr>
          <a:lstStyle/>
          <a:p>
            <a:pPr algn="ctr">
              <a:lnSpc>
                <a:spcPct val="90000"/>
              </a:lnSpc>
            </a:pPr>
            <a:r>
              <a:rPr lang="en-US" i="1" dirty="0"/>
              <a:t>m</a:t>
            </a:r>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93FDF16-CCF5-4EFE-9627-AB5BF93E51E8}"/>
                  </a:ext>
                </a:extLst>
              </p:cNvPr>
              <p:cNvSpPr txBox="1"/>
              <p:nvPr/>
            </p:nvSpPr>
            <p:spPr>
              <a:xfrm>
                <a:off x="6024957" y="5191669"/>
                <a:ext cx="2681632" cy="940963"/>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𝑿</m:t>
                      </m:r>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sub>
                        <m:sup/>
                        <m:e>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𝜎</m:t>
                              </m:r>
                            </m:e>
                            <m:sub>
                              <m:r>
                                <a:rPr lang="en-US" sz="2800" b="0" i="1" smtClean="0">
                                  <a:latin typeface="Cambria Math" panose="02040503050406030204" pitchFamily="18" charset="0"/>
                                  <a:ea typeface="Cambria Math" panose="02040503050406030204" pitchFamily="18" charset="0"/>
                                </a:rPr>
                                <m:t>𝑖</m:t>
                              </m:r>
                            </m:sub>
                          </m:sSub>
                          <m:sSub>
                            <m:sSubPr>
                              <m:ctrlPr>
                                <a:rPr lang="en-US" sz="2800" b="0"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𝒖</m:t>
                              </m:r>
                            </m:e>
                            <m:sub>
                              <m:r>
                                <a:rPr lang="en-US" sz="2800" b="0" i="1" smtClean="0">
                                  <a:latin typeface="Cambria Math" panose="02040503050406030204" pitchFamily="18" charset="0"/>
                                  <a:ea typeface="Cambria Math" panose="02040503050406030204" pitchFamily="18" charset="0"/>
                                </a:rPr>
                                <m:t>𝑖</m:t>
                              </m:r>
                            </m:sub>
                          </m:sSub>
                        </m:e>
                      </m:nary>
                      <m:r>
                        <a:rPr lang="en-US" sz="2800" b="0" i="1" smtClean="0">
                          <a:latin typeface="Cambria Math" panose="02040503050406030204" pitchFamily="18" charset="0"/>
                          <a:ea typeface="Cambria Math" panose="02040503050406030204" pitchFamily="18" charset="0"/>
                        </a:rPr>
                        <m:t>∘</m:t>
                      </m:r>
                      <m:sSubSup>
                        <m:sSubSupPr>
                          <m:ctrlPr>
                            <a:rPr lang="en-US" sz="2800" b="0" i="1" smtClean="0">
                              <a:latin typeface="Cambria Math" panose="02040503050406030204" pitchFamily="18" charset="0"/>
                              <a:ea typeface="Cambria Math" panose="02040503050406030204" pitchFamily="18" charset="0"/>
                            </a:rPr>
                          </m:ctrlPr>
                        </m:sSubSupPr>
                        <m:e>
                          <m:r>
                            <a:rPr lang="en-US" sz="2800" b="1" i="1" smtClean="0">
                              <a:latin typeface="Cambria Math" panose="02040503050406030204" pitchFamily="18" charset="0"/>
                              <a:ea typeface="Cambria Math" panose="02040503050406030204" pitchFamily="18" charset="0"/>
                            </a:rPr>
                            <m:t>𝒗</m:t>
                          </m:r>
                        </m:e>
                        <m:sub>
                          <m:r>
                            <a:rPr lang="en-US" sz="2800" b="0" i="1" smtClean="0">
                              <a:latin typeface="Cambria Math" panose="02040503050406030204" pitchFamily="18" charset="0"/>
                              <a:ea typeface="Cambria Math" panose="02040503050406030204" pitchFamily="18" charset="0"/>
                            </a:rPr>
                            <m:t>𝑖</m:t>
                          </m:r>
                        </m:sub>
                        <m:sup>
                          <m:r>
                            <a:rPr lang="en-US" sz="2800" b="0" i="1" smtClean="0">
                              <a:latin typeface="Cambria Math" panose="02040503050406030204" pitchFamily="18" charset="0"/>
                              <a:ea typeface="Cambria Math" panose="02040503050406030204" pitchFamily="18" charset="0"/>
                            </a:rPr>
                            <m:t>𝑇</m:t>
                          </m:r>
                        </m:sup>
                      </m:sSubSup>
                    </m:oMath>
                  </m:oMathPara>
                </a14:m>
                <a:endParaRPr lang="en-US" sz="2800" baseline="30000" dirty="0"/>
              </a:p>
            </p:txBody>
          </p:sp>
        </mc:Choice>
        <mc:Fallback xmlns="">
          <p:sp>
            <p:nvSpPr>
              <p:cNvPr id="66" name="TextBox 65">
                <a:extLst>
                  <a:ext uri="{FF2B5EF4-FFF2-40B4-BE49-F238E27FC236}">
                    <a16:creationId xmlns:a16="http://schemas.microsoft.com/office/drawing/2014/main" id="{A93FDF16-CCF5-4EFE-9627-AB5BF93E51E8}"/>
                  </a:ext>
                </a:extLst>
              </p:cNvPr>
              <p:cNvSpPr txBox="1">
                <a:spLocks noRot="1" noChangeAspect="1" noMove="1" noResize="1" noEditPoints="1" noAdjustHandles="1" noChangeArrowheads="1" noChangeShapeType="1" noTextEdit="1"/>
              </p:cNvSpPr>
              <p:nvPr/>
            </p:nvSpPr>
            <p:spPr>
              <a:xfrm>
                <a:off x="6024957" y="5191669"/>
                <a:ext cx="2681632" cy="940963"/>
              </a:xfrm>
              <a:prstGeom prst="rect">
                <a:avLst/>
              </a:prstGeom>
              <a:blipFill>
                <a:blip r:embed="rId5"/>
                <a:stretch>
                  <a:fillRect b="-1948"/>
                </a:stretch>
              </a:blipFill>
            </p:spPr>
            <p:txBody>
              <a:bodyPr/>
              <a:lstStyle/>
              <a:p>
                <a:r>
                  <a:rPr lang="en-US">
                    <a:noFill/>
                  </a:rPr>
                  <a:t> </a:t>
                </a:r>
              </a:p>
            </p:txBody>
          </p:sp>
        </mc:Fallback>
      </mc:AlternateContent>
    </p:spTree>
    <p:extLst>
      <p:ext uri="{BB962C8B-B14F-4D97-AF65-F5344CB8AC3E}">
        <p14:creationId xmlns:p14="http://schemas.microsoft.com/office/powerpoint/2010/main" val="356626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ACB5-84E4-49C0-9EF7-D7885366212F}"/>
              </a:ext>
            </a:extLst>
          </p:cNvPr>
          <p:cNvSpPr>
            <a:spLocks noGrp="1"/>
          </p:cNvSpPr>
          <p:nvPr>
            <p:ph type="title"/>
          </p:nvPr>
        </p:nvSpPr>
        <p:spPr/>
        <p:txBody>
          <a:bodyPr/>
          <a:lstStyle/>
          <a:p>
            <a:r>
              <a:rPr lang="en-US" dirty="0"/>
              <a:t>(1) Singular Value Decomposition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C9A0299-E116-480C-9729-CB56B1DD06A9}"/>
                  </a:ext>
                </a:extLst>
              </p:cNvPr>
              <p:cNvSpPr txBox="1"/>
              <p:nvPr/>
            </p:nvSpPr>
            <p:spPr>
              <a:xfrm>
                <a:off x="3391842" y="983682"/>
                <a:ext cx="2094035" cy="487121"/>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𝑿</m:t>
                      </m:r>
                      <m:r>
                        <a:rPr lang="en-US" sz="3600" b="0" i="1" smtClean="0">
                          <a:latin typeface="Cambria Math" panose="02040503050406030204" pitchFamily="18" charset="0"/>
                        </a:rPr>
                        <m:t>=</m:t>
                      </m:r>
                      <m:r>
                        <a:rPr lang="en-US" sz="3600" b="1" i="1" smtClean="0">
                          <a:latin typeface="Cambria Math" panose="02040503050406030204" pitchFamily="18" charset="0"/>
                        </a:rPr>
                        <m:t>𝑼𝑺𝑽</m:t>
                      </m:r>
                      <m:r>
                        <a:rPr lang="en-US" sz="3600" b="0" i="1" baseline="30000" smtClean="0">
                          <a:latin typeface="Cambria Math" panose="02040503050406030204" pitchFamily="18" charset="0"/>
                        </a:rPr>
                        <m:t>𝑇</m:t>
                      </m:r>
                    </m:oMath>
                  </m:oMathPara>
                </a14:m>
                <a:endParaRPr lang="en-US" sz="3600" baseline="30000" dirty="0"/>
              </a:p>
            </p:txBody>
          </p:sp>
        </mc:Choice>
        <mc:Fallback xmlns="">
          <p:sp>
            <p:nvSpPr>
              <p:cNvPr id="8" name="TextBox 7">
                <a:extLst>
                  <a:ext uri="{FF2B5EF4-FFF2-40B4-BE49-F238E27FC236}">
                    <a16:creationId xmlns:a16="http://schemas.microsoft.com/office/drawing/2014/main" id="{FC9A0299-E116-480C-9729-CB56B1DD06A9}"/>
                  </a:ext>
                </a:extLst>
              </p:cNvPr>
              <p:cNvSpPr txBox="1">
                <a:spLocks noRot="1" noChangeAspect="1" noMove="1" noResize="1" noEditPoints="1" noAdjustHandles="1" noChangeArrowheads="1" noChangeShapeType="1" noTextEdit="1"/>
              </p:cNvSpPr>
              <p:nvPr/>
            </p:nvSpPr>
            <p:spPr>
              <a:xfrm>
                <a:off x="3391842" y="983682"/>
                <a:ext cx="2094035" cy="487121"/>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380C0B4-D5BB-40FA-AA86-B8A33E18AF2F}"/>
              </a:ext>
            </a:extLst>
          </p:cNvPr>
          <p:cNvSpPr txBox="1"/>
          <p:nvPr/>
        </p:nvSpPr>
        <p:spPr>
          <a:xfrm>
            <a:off x="3068454" y="1543786"/>
            <a:ext cx="2862716" cy="1089529"/>
          </a:xfrm>
          <a:prstGeom prst="rect">
            <a:avLst/>
          </a:prstGeom>
          <a:noFill/>
        </p:spPr>
        <p:txBody>
          <a:bodyPr wrap="square" rtlCol="0">
            <a:spAutoFit/>
          </a:bodyPr>
          <a:lstStyle/>
          <a:p>
            <a:pPr>
              <a:lnSpc>
                <a:spcPct val="90000"/>
              </a:lnSpc>
            </a:pPr>
            <a:r>
              <a:rPr lang="en-US" dirty="0"/>
              <a:t>X is of size (</a:t>
            </a:r>
            <a:r>
              <a:rPr lang="en-US" dirty="0" err="1"/>
              <a:t>m,n</a:t>
            </a:r>
            <a:r>
              <a:rPr lang="en-US" dirty="0"/>
              <a:t>)</a:t>
            </a:r>
          </a:p>
          <a:p>
            <a:pPr>
              <a:lnSpc>
                <a:spcPct val="90000"/>
              </a:lnSpc>
            </a:pPr>
            <a:r>
              <a:rPr lang="en-US" dirty="0"/>
              <a:t>U is of size (</a:t>
            </a:r>
            <a:r>
              <a:rPr lang="en-US" dirty="0" err="1"/>
              <a:t>m,r</a:t>
            </a:r>
            <a:r>
              <a:rPr lang="en-US" dirty="0"/>
              <a:t>) </a:t>
            </a:r>
          </a:p>
          <a:p>
            <a:pPr>
              <a:lnSpc>
                <a:spcPct val="90000"/>
              </a:lnSpc>
            </a:pPr>
            <a:r>
              <a:rPr lang="en-US" dirty="0"/>
              <a:t>S is of size (</a:t>
            </a:r>
            <a:r>
              <a:rPr lang="en-US" dirty="0" err="1"/>
              <a:t>r,r</a:t>
            </a:r>
            <a:r>
              <a:rPr lang="en-US" dirty="0"/>
              <a:t>)</a:t>
            </a:r>
          </a:p>
          <a:p>
            <a:pPr>
              <a:lnSpc>
                <a:spcPct val="90000"/>
              </a:lnSpc>
            </a:pPr>
            <a:r>
              <a:rPr lang="en-US" dirty="0"/>
              <a:t>V is of size (</a:t>
            </a:r>
            <a:r>
              <a:rPr lang="en-US" dirty="0" err="1"/>
              <a:t>n,r</a:t>
            </a:r>
            <a:r>
              <a:rPr lang="en-US" dirty="0"/>
              <a:t>)</a:t>
            </a:r>
          </a:p>
        </p:txBody>
      </p:sp>
      <p:sp>
        <p:nvSpPr>
          <p:cNvPr id="48" name="TextBox 47">
            <a:extLst>
              <a:ext uri="{FF2B5EF4-FFF2-40B4-BE49-F238E27FC236}">
                <a16:creationId xmlns:a16="http://schemas.microsoft.com/office/drawing/2014/main" id="{9B6D2591-9CAC-4CC8-9C75-136D325587AD}"/>
              </a:ext>
            </a:extLst>
          </p:cNvPr>
          <p:cNvSpPr txBox="1"/>
          <p:nvPr/>
        </p:nvSpPr>
        <p:spPr>
          <a:xfrm>
            <a:off x="-2598" y="1700874"/>
            <a:ext cx="2458189" cy="840230"/>
          </a:xfrm>
          <a:prstGeom prst="rect">
            <a:avLst/>
          </a:prstGeom>
          <a:noFill/>
        </p:spPr>
        <p:txBody>
          <a:bodyPr wrap="square" rtlCol="0">
            <a:spAutoFit/>
          </a:bodyPr>
          <a:lstStyle/>
          <a:p>
            <a:pPr algn="ctr">
              <a:lnSpc>
                <a:spcPct val="90000"/>
              </a:lnSpc>
            </a:pPr>
            <a:r>
              <a:rPr lang="en-US" i="1" dirty="0"/>
              <a:t>Note: In the full decomposition, r = n. Practically, r&lt;&lt;n</a:t>
            </a:r>
          </a:p>
        </p:txBody>
      </p:sp>
      <p:grpSp>
        <p:nvGrpSpPr>
          <p:cNvPr id="23" name="Group 22">
            <a:extLst>
              <a:ext uri="{FF2B5EF4-FFF2-40B4-BE49-F238E27FC236}">
                <a16:creationId xmlns:a16="http://schemas.microsoft.com/office/drawing/2014/main" id="{97728812-5146-4004-9179-C82F925BEA29}"/>
              </a:ext>
            </a:extLst>
          </p:cNvPr>
          <p:cNvGrpSpPr/>
          <p:nvPr/>
        </p:nvGrpSpPr>
        <p:grpSpPr>
          <a:xfrm>
            <a:off x="4336845" y="3934253"/>
            <a:ext cx="2667000" cy="1905000"/>
            <a:chOff x="1371600" y="3505200"/>
            <a:chExt cx="2667000" cy="1905000"/>
          </a:xfrm>
        </p:grpSpPr>
        <p:cxnSp>
          <p:nvCxnSpPr>
            <p:cNvPr id="24" name="Straight Arrow Connector 23">
              <a:extLst>
                <a:ext uri="{FF2B5EF4-FFF2-40B4-BE49-F238E27FC236}">
                  <a16:creationId xmlns:a16="http://schemas.microsoft.com/office/drawing/2014/main" id="{EE177ABC-8CA2-4B21-8F61-8F379EBD798F}"/>
                </a:ext>
              </a:extLst>
            </p:cNvPr>
            <p:cNvCxnSpPr/>
            <p:nvPr/>
          </p:nvCxnSpPr>
          <p:spPr>
            <a:xfrm flipV="1">
              <a:off x="1524000" y="3505200"/>
              <a:ext cx="0" cy="1905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C8E60FB-45DB-4ACE-9635-442E0B14DDE2}"/>
                </a:ext>
              </a:extLst>
            </p:cNvPr>
            <p:cNvCxnSpPr/>
            <p:nvPr/>
          </p:nvCxnSpPr>
          <p:spPr>
            <a:xfrm>
              <a:off x="1371600" y="5410200"/>
              <a:ext cx="2667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8693A65-3B00-4BD5-AF78-1D58089D0B11}"/>
                </a:ext>
              </a:extLst>
            </p:cNvPr>
            <p:cNvSpPr/>
            <p:nvPr/>
          </p:nvSpPr>
          <p:spPr>
            <a:xfrm>
              <a:off x="2438400" y="41148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7" name="Oval 26">
              <a:extLst>
                <a:ext uri="{FF2B5EF4-FFF2-40B4-BE49-F238E27FC236}">
                  <a16:creationId xmlns:a16="http://schemas.microsoft.com/office/drawing/2014/main" id="{E59802EE-77CC-4191-9668-2A06C0DDD753}"/>
                </a:ext>
              </a:extLst>
            </p:cNvPr>
            <p:cNvSpPr/>
            <p:nvPr/>
          </p:nvSpPr>
          <p:spPr>
            <a:xfrm>
              <a:off x="2590800" y="42672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8" name="Oval 27">
              <a:extLst>
                <a:ext uri="{FF2B5EF4-FFF2-40B4-BE49-F238E27FC236}">
                  <a16:creationId xmlns:a16="http://schemas.microsoft.com/office/drawing/2014/main" id="{F7D514EB-0B29-4781-81DA-6723821767DD}"/>
                </a:ext>
              </a:extLst>
            </p:cNvPr>
            <p:cNvSpPr/>
            <p:nvPr/>
          </p:nvSpPr>
          <p:spPr>
            <a:xfrm>
              <a:off x="2743200" y="44196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9" name="Oval 28">
              <a:extLst>
                <a:ext uri="{FF2B5EF4-FFF2-40B4-BE49-F238E27FC236}">
                  <a16:creationId xmlns:a16="http://schemas.microsoft.com/office/drawing/2014/main" id="{346DD7EA-4100-43F0-AD8D-05FCF148658F}"/>
                </a:ext>
              </a:extLst>
            </p:cNvPr>
            <p:cNvSpPr/>
            <p:nvPr/>
          </p:nvSpPr>
          <p:spPr>
            <a:xfrm>
              <a:off x="2895600" y="45720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0" name="Oval 29">
              <a:extLst>
                <a:ext uri="{FF2B5EF4-FFF2-40B4-BE49-F238E27FC236}">
                  <a16:creationId xmlns:a16="http://schemas.microsoft.com/office/drawing/2014/main" id="{A459F60E-C255-4F2F-965A-BE00A46CB56B}"/>
                </a:ext>
              </a:extLst>
            </p:cNvPr>
            <p:cNvSpPr/>
            <p:nvPr/>
          </p:nvSpPr>
          <p:spPr>
            <a:xfrm>
              <a:off x="3048000" y="47244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1" name="Oval 30">
              <a:extLst>
                <a:ext uri="{FF2B5EF4-FFF2-40B4-BE49-F238E27FC236}">
                  <a16:creationId xmlns:a16="http://schemas.microsoft.com/office/drawing/2014/main" id="{2920678C-E20E-43C9-81E1-4DEF455587DC}"/>
                </a:ext>
              </a:extLst>
            </p:cNvPr>
            <p:cNvSpPr/>
            <p:nvPr/>
          </p:nvSpPr>
          <p:spPr>
            <a:xfrm>
              <a:off x="3200400" y="48768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2" name="Oval 31">
              <a:extLst>
                <a:ext uri="{FF2B5EF4-FFF2-40B4-BE49-F238E27FC236}">
                  <a16:creationId xmlns:a16="http://schemas.microsoft.com/office/drawing/2014/main" id="{17727966-4D56-4D42-979E-280398EB2E03}"/>
                </a:ext>
              </a:extLst>
            </p:cNvPr>
            <p:cNvSpPr/>
            <p:nvPr/>
          </p:nvSpPr>
          <p:spPr>
            <a:xfrm>
              <a:off x="3352800" y="50292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Oval 32">
              <a:extLst>
                <a:ext uri="{FF2B5EF4-FFF2-40B4-BE49-F238E27FC236}">
                  <a16:creationId xmlns:a16="http://schemas.microsoft.com/office/drawing/2014/main" id="{E42936E6-51F9-4D55-852C-AE502A663987}"/>
                </a:ext>
              </a:extLst>
            </p:cNvPr>
            <p:cNvSpPr/>
            <p:nvPr/>
          </p:nvSpPr>
          <p:spPr>
            <a:xfrm>
              <a:off x="2095516" y="3715142"/>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4" name="Oval 33">
              <a:extLst>
                <a:ext uri="{FF2B5EF4-FFF2-40B4-BE49-F238E27FC236}">
                  <a16:creationId xmlns:a16="http://schemas.microsoft.com/office/drawing/2014/main" id="{ED2063FA-225D-4AC9-A26D-77D0C8C0C5AF}"/>
                </a:ext>
              </a:extLst>
            </p:cNvPr>
            <p:cNvSpPr/>
            <p:nvPr/>
          </p:nvSpPr>
          <p:spPr>
            <a:xfrm>
              <a:off x="2667000" y="4876811"/>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5" name="Oval 34">
              <a:extLst>
                <a:ext uri="{FF2B5EF4-FFF2-40B4-BE49-F238E27FC236}">
                  <a16:creationId xmlns:a16="http://schemas.microsoft.com/office/drawing/2014/main" id="{39F130C5-41B5-4AB6-889D-5AE87BB2E106}"/>
                </a:ext>
              </a:extLst>
            </p:cNvPr>
            <p:cNvSpPr/>
            <p:nvPr/>
          </p:nvSpPr>
          <p:spPr>
            <a:xfrm>
              <a:off x="2971811" y="4876811"/>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6" name="Oval 35">
              <a:extLst>
                <a:ext uri="{FF2B5EF4-FFF2-40B4-BE49-F238E27FC236}">
                  <a16:creationId xmlns:a16="http://schemas.microsoft.com/office/drawing/2014/main" id="{2A7E2FC1-DC77-4808-9450-5A08E8B35005}"/>
                </a:ext>
              </a:extLst>
            </p:cNvPr>
            <p:cNvSpPr/>
            <p:nvPr/>
          </p:nvSpPr>
          <p:spPr>
            <a:xfrm>
              <a:off x="3200400" y="45720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7" name="Oval 36">
              <a:extLst>
                <a:ext uri="{FF2B5EF4-FFF2-40B4-BE49-F238E27FC236}">
                  <a16:creationId xmlns:a16="http://schemas.microsoft.com/office/drawing/2014/main" id="{D39D379F-596E-41C2-ADE3-C347111DC2DD}"/>
                </a:ext>
              </a:extLst>
            </p:cNvPr>
            <p:cNvSpPr/>
            <p:nvPr/>
          </p:nvSpPr>
          <p:spPr>
            <a:xfrm>
              <a:off x="3048000" y="43434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8" name="Oval 37">
              <a:extLst>
                <a:ext uri="{FF2B5EF4-FFF2-40B4-BE49-F238E27FC236}">
                  <a16:creationId xmlns:a16="http://schemas.microsoft.com/office/drawing/2014/main" id="{F5C48337-2A79-44A5-9253-DE4D1A6B428C}"/>
                </a:ext>
              </a:extLst>
            </p:cNvPr>
            <p:cNvSpPr/>
            <p:nvPr/>
          </p:nvSpPr>
          <p:spPr>
            <a:xfrm>
              <a:off x="2819400" y="41910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Oval 38">
              <a:extLst>
                <a:ext uri="{FF2B5EF4-FFF2-40B4-BE49-F238E27FC236}">
                  <a16:creationId xmlns:a16="http://schemas.microsoft.com/office/drawing/2014/main" id="{947ABD74-EF81-4FC1-BE08-CF5AB32F1059}"/>
                </a:ext>
              </a:extLst>
            </p:cNvPr>
            <p:cNvSpPr/>
            <p:nvPr/>
          </p:nvSpPr>
          <p:spPr>
            <a:xfrm>
              <a:off x="2514600" y="4572011"/>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Oval 39">
              <a:extLst>
                <a:ext uri="{FF2B5EF4-FFF2-40B4-BE49-F238E27FC236}">
                  <a16:creationId xmlns:a16="http://schemas.microsoft.com/office/drawing/2014/main" id="{AE79D1AF-AD5A-4C2C-A87E-06FF19E766EF}"/>
                </a:ext>
              </a:extLst>
            </p:cNvPr>
            <p:cNvSpPr/>
            <p:nvPr/>
          </p:nvSpPr>
          <p:spPr>
            <a:xfrm>
              <a:off x="2362200" y="42672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1" name="Oval 40">
              <a:extLst>
                <a:ext uri="{FF2B5EF4-FFF2-40B4-BE49-F238E27FC236}">
                  <a16:creationId xmlns:a16="http://schemas.microsoft.com/office/drawing/2014/main" id="{95A1EDC8-68D6-436B-9368-EA0E3473E66E}"/>
                </a:ext>
              </a:extLst>
            </p:cNvPr>
            <p:cNvSpPr/>
            <p:nvPr/>
          </p:nvSpPr>
          <p:spPr>
            <a:xfrm>
              <a:off x="2590800" y="38862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2" name="Oval 41">
              <a:extLst>
                <a:ext uri="{FF2B5EF4-FFF2-40B4-BE49-F238E27FC236}">
                  <a16:creationId xmlns:a16="http://schemas.microsoft.com/office/drawing/2014/main" id="{C7A801B7-46C3-4A25-9A8F-B1302036A3D6}"/>
                </a:ext>
              </a:extLst>
            </p:cNvPr>
            <p:cNvSpPr/>
            <p:nvPr/>
          </p:nvSpPr>
          <p:spPr>
            <a:xfrm>
              <a:off x="2286000" y="3886211"/>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3" name="Oval 42">
              <a:extLst>
                <a:ext uri="{FF2B5EF4-FFF2-40B4-BE49-F238E27FC236}">
                  <a16:creationId xmlns:a16="http://schemas.microsoft.com/office/drawing/2014/main" id="{12CBC3D6-2B86-4652-8BB2-A551CEF972A4}"/>
                </a:ext>
              </a:extLst>
            </p:cNvPr>
            <p:cNvSpPr/>
            <p:nvPr/>
          </p:nvSpPr>
          <p:spPr>
            <a:xfrm>
              <a:off x="2133600" y="4038600"/>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4" name="Oval 43">
              <a:extLst>
                <a:ext uri="{FF2B5EF4-FFF2-40B4-BE49-F238E27FC236}">
                  <a16:creationId xmlns:a16="http://schemas.microsoft.com/office/drawing/2014/main" id="{1CFE86B2-8FB8-4C8C-B53A-FF17341A2BDB}"/>
                </a:ext>
              </a:extLst>
            </p:cNvPr>
            <p:cNvSpPr/>
            <p:nvPr/>
          </p:nvSpPr>
          <p:spPr>
            <a:xfrm>
              <a:off x="2362211" y="3657611"/>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5" name="Oval 44">
              <a:extLst>
                <a:ext uri="{FF2B5EF4-FFF2-40B4-BE49-F238E27FC236}">
                  <a16:creationId xmlns:a16="http://schemas.microsoft.com/office/drawing/2014/main" id="{6D813061-7C04-4121-8C03-288A6B2BE1B2}"/>
                </a:ext>
              </a:extLst>
            </p:cNvPr>
            <p:cNvSpPr/>
            <p:nvPr/>
          </p:nvSpPr>
          <p:spPr>
            <a:xfrm>
              <a:off x="3429011" y="4724411"/>
              <a:ext cx="152389" cy="152389"/>
            </a:xfrm>
            <a:prstGeom prst="ellipse">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grpSp>
        <p:nvGrpSpPr>
          <p:cNvPr id="46" name="Group 45">
            <a:extLst>
              <a:ext uri="{FF2B5EF4-FFF2-40B4-BE49-F238E27FC236}">
                <a16:creationId xmlns:a16="http://schemas.microsoft.com/office/drawing/2014/main" id="{6E45E6B4-8FBB-4E03-AB97-4D65584C77CC}"/>
              </a:ext>
            </a:extLst>
          </p:cNvPr>
          <p:cNvGrpSpPr/>
          <p:nvPr/>
        </p:nvGrpSpPr>
        <p:grpSpPr>
          <a:xfrm>
            <a:off x="5201626" y="4419521"/>
            <a:ext cx="1028679" cy="791474"/>
            <a:chOff x="2171710" y="3742414"/>
            <a:chExt cx="1028679" cy="791474"/>
          </a:xfrm>
        </p:grpSpPr>
        <p:cxnSp>
          <p:nvCxnSpPr>
            <p:cNvPr id="47" name="Straight Arrow Connector 46">
              <a:extLst>
                <a:ext uri="{FF2B5EF4-FFF2-40B4-BE49-F238E27FC236}">
                  <a16:creationId xmlns:a16="http://schemas.microsoft.com/office/drawing/2014/main" id="{B7081C6E-97FE-4DB7-B68E-82DA45D7487A}"/>
                </a:ext>
              </a:extLst>
            </p:cNvPr>
            <p:cNvCxnSpPr>
              <a:cxnSpLocks/>
            </p:cNvCxnSpPr>
            <p:nvPr/>
          </p:nvCxnSpPr>
          <p:spPr>
            <a:xfrm flipH="1" flipV="1">
              <a:off x="2171710" y="3742414"/>
              <a:ext cx="708122" cy="7843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BB818AF-054C-4364-8734-7FCE82CD55DE}"/>
                </a:ext>
              </a:extLst>
            </p:cNvPr>
            <p:cNvCxnSpPr>
              <a:cxnSpLocks/>
            </p:cNvCxnSpPr>
            <p:nvPr/>
          </p:nvCxnSpPr>
          <p:spPr>
            <a:xfrm flipV="1">
              <a:off x="2864064" y="4225103"/>
              <a:ext cx="336325" cy="308785"/>
            </a:xfrm>
            <a:prstGeom prst="straightConnector1">
              <a:avLst/>
            </a:prstGeom>
            <a:ln w="57150">
              <a:solidFill>
                <a:srgbClr val="000AD4"/>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B26FF44A-E926-4615-9C8A-37A2A7E0CCDB}"/>
              </a:ext>
            </a:extLst>
          </p:cNvPr>
          <p:cNvSpPr txBox="1"/>
          <p:nvPr/>
        </p:nvSpPr>
        <p:spPr>
          <a:xfrm>
            <a:off x="4263848" y="3189499"/>
            <a:ext cx="2458189" cy="590931"/>
          </a:xfrm>
          <a:prstGeom prst="rect">
            <a:avLst/>
          </a:prstGeom>
          <a:noFill/>
        </p:spPr>
        <p:txBody>
          <a:bodyPr wrap="square" rtlCol="0">
            <a:spAutoFit/>
          </a:bodyPr>
          <a:lstStyle/>
          <a:p>
            <a:pPr algn="ctr">
              <a:lnSpc>
                <a:spcPct val="90000"/>
              </a:lnSpc>
            </a:pPr>
            <a:r>
              <a:rPr lang="en-US" dirty="0"/>
              <a:t>Finding the main ‘directions’ in the data</a:t>
            </a:r>
          </a:p>
        </p:txBody>
      </p:sp>
      <p:sp>
        <p:nvSpPr>
          <p:cNvPr id="3" name="TextBox 2">
            <a:extLst>
              <a:ext uri="{FF2B5EF4-FFF2-40B4-BE49-F238E27FC236}">
                <a16:creationId xmlns:a16="http://schemas.microsoft.com/office/drawing/2014/main" id="{2E1A3864-A48E-4B78-ADDF-1AEF5C0C74E2}"/>
              </a:ext>
            </a:extLst>
          </p:cNvPr>
          <p:cNvSpPr txBox="1"/>
          <p:nvPr/>
        </p:nvSpPr>
        <p:spPr>
          <a:xfrm>
            <a:off x="6266668" y="1615323"/>
            <a:ext cx="2667000" cy="1089529"/>
          </a:xfrm>
          <a:prstGeom prst="rect">
            <a:avLst/>
          </a:prstGeom>
          <a:noFill/>
        </p:spPr>
        <p:txBody>
          <a:bodyPr wrap="square" rtlCol="0">
            <a:spAutoFit/>
          </a:bodyPr>
          <a:lstStyle/>
          <a:p>
            <a:pPr algn="ctr">
              <a:lnSpc>
                <a:spcPct val="90000"/>
              </a:lnSpc>
            </a:pPr>
            <a:r>
              <a:rPr lang="en-US" dirty="0"/>
              <a:t>The columns of U,V form the basis</a:t>
            </a:r>
          </a:p>
          <a:p>
            <a:pPr algn="ctr">
              <a:lnSpc>
                <a:spcPct val="90000"/>
              </a:lnSpc>
            </a:pPr>
            <a:r>
              <a:rPr lang="en-US" dirty="0"/>
              <a:t>S scales them, in descending order</a:t>
            </a:r>
          </a:p>
        </p:txBody>
      </p:sp>
      <p:sp>
        <p:nvSpPr>
          <p:cNvPr id="4" name="TextBox 3">
            <a:extLst>
              <a:ext uri="{FF2B5EF4-FFF2-40B4-BE49-F238E27FC236}">
                <a16:creationId xmlns:a16="http://schemas.microsoft.com/office/drawing/2014/main" id="{DF13D0EC-1CEF-46A3-8A1D-248373A7A5A2}"/>
              </a:ext>
            </a:extLst>
          </p:cNvPr>
          <p:cNvSpPr txBox="1"/>
          <p:nvPr/>
        </p:nvSpPr>
        <p:spPr>
          <a:xfrm>
            <a:off x="-2598" y="3244041"/>
            <a:ext cx="4339443" cy="2917722"/>
          </a:xfrm>
          <a:prstGeom prst="rect">
            <a:avLst/>
          </a:prstGeom>
          <a:noFill/>
        </p:spPr>
        <p:txBody>
          <a:bodyPr wrap="square" rtlCol="0">
            <a:spAutoFit/>
          </a:bodyPr>
          <a:lstStyle/>
          <a:p>
            <a:pPr>
              <a:lnSpc>
                <a:spcPct val="90000"/>
              </a:lnSpc>
            </a:pPr>
            <a:r>
              <a:rPr lang="en-US" dirty="0"/>
              <a:t>By the SVD theorem, it is always possible to decompose real matrix </a:t>
            </a:r>
          </a:p>
          <a:p>
            <a:pPr>
              <a:lnSpc>
                <a:spcPct val="90000"/>
              </a:lnSpc>
            </a:pPr>
            <a:r>
              <a:rPr lang="en-US" b="1" dirty="0"/>
              <a:t>X</a:t>
            </a:r>
            <a:r>
              <a:rPr lang="en-US" dirty="0"/>
              <a:t> into USV</a:t>
            </a:r>
            <a:r>
              <a:rPr lang="en-US" baseline="30000" dirty="0"/>
              <a:t>T </a:t>
            </a:r>
            <a:r>
              <a:rPr lang="en-US" dirty="0"/>
              <a:t>where</a:t>
            </a:r>
          </a:p>
          <a:p>
            <a:pPr>
              <a:lnSpc>
                <a:spcPct val="90000"/>
              </a:lnSpc>
            </a:pPr>
            <a:endParaRPr lang="en-US" dirty="0"/>
          </a:p>
          <a:p>
            <a:pPr>
              <a:lnSpc>
                <a:spcPct val="90000"/>
              </a:lnSpc>
            </a:pPr>
            <a:r>
              <a:rPr lang="en-US" b="1" dirty="0"/>
              <a:t>U,S,V</a:t>
            </a:r>
            <a:r>
              <a:rPr lang="en-US" dirty="0"/>
              <a:t>: </a:t>
            </a:r>
            <a:r>
              <a:rPr lang="en-US" dirty="0">
                <a:solidFill>
                  <a:srgbClr val="FF0000"/>
                </a:solidFill>
              </a:rPr>
              <a:t>unique</a:t>
            </a:r>
          </a:p>
          <a:p>
            <a:pPr>
              <a:lnSpc>
                <a:spcPct val="90000"/>
              </a:lnSpc>
            </a:pPr>
            <a:r>
              <a:rPr lang="en-US" b="1" dirty="0"/>
              <a:t>U,V</a:t>
            </a:r>
            <a:r>
              <a:rPr lang="en-US" dirty="0"/>
              <a:t>: </a:t>
            </a:r>
            <a:r>
              <a:rPr lang="en-US" dirty="0">
                <a:solidFill>
                  <a:srgbClr val="FF0000"/>
                </a:solidFill>
              </a:rPr>
              <a:t>column orthonormal</a:t>
            </a:r>
          </a:p>
          <a:p>
            <a:pPr marL="285750" indent="-285750">
              <a:lnSpc>
                <a:spcPct val="90000"/>
              </a:lnSpc>
              <a:buFontTx/>
              <a:buChar char="-"/>
            </a:pPr>
            <a:r>
              <a:rPr lang="en-US" dirty="0"/>
              <a:t>U</a:t>
            </a:r>
            <a:r>
              <a:rPr lang="en-US" baseline="30000" dirty="0"/>
              <a:t>T</a:t>
            </a:r>
            <a:r>
              <a:rPr lang="en-US" dirty="0"/>
              <a:t>U =I, V</a:t>
            </a:r>
            <a:r>
              <a:rPr lang="en-US" baseline="30000" dirty="0"/>
              <a:t>T</a:t>
            </a:r>
            <a:r>
              <a:rPr lang="en-US" dirty="0"/>
              <a:t>V=I</a:t>
            </a:r>
          </a:p>
          <a:p>
            <a:pPr marL="285750" indent="-285750">
              <a:lnSpc>
                <a:spcPct val="90000"/>
              </a:lnSpc>
              <a:buFontTx/>
              <a:buChar char="-"/>
            </a:pPr>
            <a:r>
              <a:rPr lang="en-US" dirty="0"/>
              <a:t>Columns are orthogonal unit vectors</a:t>
            </a:r>
          </a:p>
          <a:p>
            <a:pPr>
              <a:lnSpc>
                <a:spcPct val="90000"/>
              </a:lnSpc>
            </a:pPr>
            <a:r>
              <a:rPr lang="en-US" b="1" dirty="0"/>
              <a:t>S</a:t>
            </a:r>
            <a:r>
              <a:rPr lang="en-US" dirty="0"/>
              <a:t>: </a:t>
            </a:r>
            <a:r>
              <a:rPr lang="en-US" dirty="0">
                <a:solidFill>
                  <a:srgbClr val="FF0000"/>
                </a:solidFill>
              </a:rPr>
              <a:t>diagonal</a:t>
            </a:r>
          </a:p>
          <a:p>
            <a:pPr>
              <a:lnSpc>
                <a:spcPct val="90000"/>
              </a:lnSpc>
            </a:pPr>
            <a:r>
              <a:rPr lang="en-US" dirty="0"/>
              <a:t>     - Positive, sorted in descending order</a:t>
            </a:r>
          </a:p>
          <a:p>
            <a:pPr>
              <a:lnSpc>
                <a:spcPct val="90000"/>
              </a:lnSpc>
            </a:pPr>
            <a:endParaRPr lang="en-US" baseline="-25000" dirty="0"/>
          </a:p>
          <a:p>
            <a:pPr algn="ctr">
              <a:lnSpc>
                <a:spcPct val="90000"/>
              </a:lnSpc>
            </a:pPr>
            <a:endParaRPr lang="en-US" baseline="30000" dirty="0"/>
          </a:p>
        </p:txBody>
      </p:sp>
    </p:spTree>
    <p:extLst>
      <p:ext uri="{BB962C8B-B14F-4D97-AF65-F5344CB8AC3E}">
        <p14:creationId xmlns:p14="http://schemas.microsoft.com/office/powerpoint/2010/main" val="20319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ACB5-84E4-49C0-9EF7-D7885366212F}"/>
              </a:ext>
            </a:extLst>
          </p:cNvPr>
          <p:cNvSpPr>
            <a:spLocks noGrp="1"/>
          </p:cNvSpPr>
          <p:nvPr>
            <p:ph type="title"/>
          </p:nvPr>
        </p:nvSpPr>
        <p:spPr/>
        <p:txBody>
          <a:bodyPr/>
          <a:lstStyle/>
          <a:p>
            <a:r>
              <a:rPr lang="en-US" dirty="0"/>
              <a:t>(1) Singular Value Decomposition</a:t>
            </a:r>
          </a:p>
        </p:txBody>
      </p:sp>
      <p:sp>
        <p:nvSpPr>
          <p:cNvPr id="3" name="TextBox 2">
            <a:extLst>
              <a:ext uri="{FF2B5EF4-FFF2-40B4-BE49-F238E27FC236}">
                <a16:creationId xmlns:a16="http://schemas.microsoft.com/office/drawing/2014/main" id="{7C7598F7-221D-4C3F-AEBB-22517D29B578}"/>
              </a:ext>
            </a:extLst>
          </p:cNvPr>
          <p:cNvSpPr txBox="1"/>
          <p:nvPr/>
        </p:nvSpPr>
        <p:spPr>
          <a:xfrm>
            <a:off x="609600" y="914400"/>
            <a:ext cx="7467600" cy="341632"/>
          </a:xfrm>
          <a:prstGeom prst="rect">
            <a:avLst/>
          </a:prstGeom>
          <a:noFill/>
        </p:spPr>
        <p:txBody>
          <a:bodyPr wrap="square" rtlCol="0">
            <a:spAutoFit/>
          </a:bodyPr>
          <a:lstStyle/>
          <a:p>
            <a:pPr>
              <a:lnSpc>
                <a:spcPct val="90000"/>
              </a:lnSpc>
            </a:pPr>
            <a:r>
              <a:rPr lang="en-US" dirty="0"/>
              <a:t>Example: SVD on a matrix </a:t>
            </a:r>
            <a:r>
              <a:rPr lang="en-US" b="1" dirty="0"/>
              <a:t>X</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532B0CC-1836-4539-AF57-7B29F76445FD}"/>
                  </a:ext>
                </a:extLst>
              </p:cNvPr>
              <p:cNvSpPr txBox="1"/>
              <p:nvPr/>
            </p:nvSpPr>
            <p:spPr>
              <a:xfrm>
                <a:off x="830652" y="4488621"/>
                <a:ext cx="1631152" cy="552074"/>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 </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1</m:t>
                                </m:r>
                              </m:e>
                              <m:e>
                                <m:r>
                                  <a:rPr lang="en-US" sz="2400" b="0" i="1" smtClean="0">
                                    <a:latin typeface="Cambria Math" panose="02040503050406030204" pitchFamily="18" charset="0"/>
                                  </a:rPr>
                                  <m:t>2</m:t>
                                </m:r>
                              </m:e>
                            </m:mr>
                            <m:mr>
                              <m:e>
                                <m:r>
                                  <a:rPr lang="en-US" sz="2400" b="0" i="1" smtClean="0">
                                    <a:latin typeface="Cambria Math" panose="02040503050406030204" pitchFamily="18" charset="0"/>
                                  </a:rPr>
                                  <m:t>2</m:t>
                                </m:r>
                              </m:e>
                              <m:e>
                                <m:r>
                                  <a:rPr lang="en-US" sz="2400" b="0" i="1" smtClean="0">
                                    <a:latin typeface="Cambria Math" panose="02040503050406030204" pitchFamily="18" charset="0"/>
                                  </a:rPr>
                                  <m:t>1</m:t>
                                </m:r>
                              </m:e>
                            </m:mr>
                          </m:m>
                        </m:e>
                      </m:d>
                    </m:oMath>
                  </m:oMathPara>
                </a14:m>
                <a:endParaRPr lang="en-US" sz="2400" dirty="0"/>
              </a:p>
            </p:txBody>
          </p:sp>
        </mc:Choice>
        <mc:Fallback xmlns="">
          <p:sp>
            <p:nvSpPr>
              <p:cNvPr id="5" name="TextBox 4">
                <a:extLst>
                  <a:ext uri="{FF2B5EF4-FFF2-40B4-BE49-F238E27FC236}">
                    <a16:creationId xmlns:a16="http://schemas.microsoft.com/office/drawing/2014/main" id="{D532B0CC-1836-4539-AF57-7B29F76445FD}"/>
                  </a:ext>
                </a:extLst>
              </p:cNvPr>
              <p:cNvSpPr txBox="1">
                <a:spLocks noRot="1" noChangeAspect="1" noMove="1" noResize="1" noEditPoints="1" noAdjustHandles="1" noChangeArrowheads="1" noChangeShapeType="1" noTextEdit="1"/>
              </p:cNvSpPr>
              <p:nvPr/>
            </p:nvSpPr>
            <p:spPr>
              <a:xfrm>
                <a:off x="830652" y="4488621"/>
                <a:ext cx="1631152" cy="552074"/>
              </a:xfrm>
              <a:prstGeom prst="rect">
                <a:avLst/>
              </a:prstGeom>
              <a:blipFill>
                <a:blip r:embed="rId3"/>
                <a:stretch>
                  <a:fillRect t="-1099" b="-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970AB75-9181-4871-9BBC-4BF2498ECD74}"/>
                  </a:ext>
                </a:extLst>
              </p:cNvPr>
              <p:cNvSpPr txBox="1"/>
              <p:nvPr/>
            </p:nvSpPr>
            <p:spPr>
              <a:xfrm>
                <a:off x="206579" y="1628695"/>
                <a:ext cx="3886200" cy="1089529"/>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𝑈𝑆</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𝑇</m:t>
                          </m:r>
                        </m:sup>
                      </m:sSup>
                    </m:oMath>
                  </m:oMathPara>
                </a14:m>
                <a:endParaRPr lang="en-US" sz="2400" b="0" i="1" dirty="0">
                  <a:latin typeface="Cambria Math" panose="02040503050406030204" pitchFamily="18" charset="0"/>
                </a:endParaRPr>
              </a:p>
              <a:p>
                <a:pPr>
                  <a:lnSpc>
                    <a:spcPct val="90000"/>
                  </a:lnSpc>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𝑋</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𝑉</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𝑆</m:t>
                              </m:r>
                            </m:e>
                            <m:sup>
                              <m:r>
                                <a:rPr lang="en-US" sz="2400" b="0" i="1" smtClean="0">
                                  <a:latin typeface="Cambria Math" panose="02040503050406030204" pitchFamily="18" charset="0"/>
                                </a:rPr>
                                <m:t>𝑇</m:t>
                              </m:r>
                            </m:sup>
                          </m:sSup>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𝑈</m:t>
                              </m:r>
                            </m:e>
                            <m:sup>
                              <m:r>
                                <a:rPr lang="en-US" sz="2400" b="0" i="1" smtClean="0">
                                  <a:latin typeface="Cambria Math" panose="02040503050406030204" pitchFamily="18" charset="0"/>
                                </a:rPr>
                                <m:t>𝑇</m:t>
                              </m:r>
                            </m:sup>
                          </m:sSup>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𝑈𝑆</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𝑇</m:t>
                              </m:r>
                            </m:sup>
                          </m:sSup>
                        </m:e>
                      </m:d>
                    </m:oMath>
                  </m:oMathPara>
                </a14:m>
                <a:endParaRPr lang="en-US" sz="2400" b="0" dirty="0"/>
              </a:p>
              <a:p>
                <a:pPr>
                  <a:lnSpc>
                    <a:spcPct val="9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solidFill>
                            <a:srgbClr val="000AD4"/>
                          </a:solidFill>
                          <a:latin typeface="Cambria Math" panose="02040503050406030204" pitchFamily="18" charset="0"/>
                        </a:rPr>
                        <m:t>𝑉</m:t>
                      </m:r>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𝑆</m:t>
                          </m:r>
                        </m:e>
                        <m:sup>
                          <m:r>
                            <a:rPr lang="en-US" sz="2400" b="0" i="1" smtClean="0">
                              <a:solidFill>
                                <a:srgbClr val="FF0000"/>
                              </a:solidFill>
                              <a:latin typeface="Cambria Math" panose="02040503050406030204" pitchFamily="18" charset="0"/>
                            </a:rPr>
                            <m:t>𝑇</m:t>
                          </m:r>
                        </m:sup>
                      </m:sSup>
                      <m:r>
                        <a:rPr lang="en-US" sz="2400" b="0" i="1" smtClean="0">
                          <a:solidFill>
                            <a:srgbClr val="FF0000"/>
                          </a:solidFill>
                          <a:latin typeface="Cambria Math" panose="02040503050406030204" pitchFamily="18" charset="0"/>
                        </a:rPr>
                        <m:t>𝑆</m:t>
                      </m:r>
                      <m:sSup>
                        <m:sSupPr>
                          <m:ctrlPr>
                            <a:rPr lang="en-US" sz="2400" b="0" i="1" smtClean="0">
                              <a:solidFill>
                                <a:srgbClr val="000AD4"/>
                              </a:solidFill>
                              <a:latin typeface="Cambria Math" panose="02040503050406030204" pitchFamily="18" charset="0"/>
                            </a:rPr>
                          </m:ctrlPr>
                        </m:sSupPr>
                        <m:e>
                          <m:r>
                            <a:rPr lang="en-US" sz="2400" b="0" i="1" smtClean="0">
                              <a:solidFill>
                                <a:srgbClr val="000AD4"/>
                              </a:solidFill>
                              <a:latin typeface="Cambria Math" panose="02040503050406030204" pitchFamily="18" charset="0"/>
                            </a:rPr>
                            <m:t>𝑉</m:t>
                          </m:r>
                        </m:e>
                        <m:sup>
                          <m:r>
                            <a:rPr lang="en-US" sz="2400" b="0" i="1" smtClean="0">
                              <a:solidFill>
                                <a:srgbClr val="000AD4"/>
                              </a:solidFill>
                              <a:latin typeface="Cambria Math" panose="02040503050406030204" pitchFamily="18" charset="0"/>
                            </a:rPr>
                            <m:t>𝑇</m:t>
                          </m:r>
                        </m:sup>
                      </m:sSup>
                    </m:oMath>
                  </m:oMathPara>
                </a14:m>
                <a:endParaRPr lang="en-US" sz="2400" dirty="0"/>
              </a:p>
            </p:txBody>
          </p:sp>
        </mc:Choice>
        <mc:Fallback xmlns="">
          <p:sp>
            <p:nvSpPr>
              <p:cNvPr id="6" name="TextBox 5">
                <a:extLst>
                  <a:ext uri="{FF2B5EF4-FFF2-40B4-BE49-F238E27FC236}">
                    <a16:creationId xmlns:a16="http://schemas.microsoft.com/office/drawing/2014/main" id="{D970AB75-9181-4871-9BBC-4BF2498ECD74}"/>
                  </a:ext>
                </a:extLst>
              </p:cNvPr>
              <p:cNvSpPr txBox="1">
                <a:spLocks noRot="1" noChangeAspect="1" noMove="1" noResize="1" noEditPoints="1" noAdjustHandles="1" noChangeArrowheads="1" noChangeShapeType="1" noTextEdit="1"/>
              </p:cNvSpPr>
              <p:nvPr/>
            </p:nvSpPr>
            <p:spPr>
              <a:xfrm>
                <a:off x="206579" y="1628695"/>
                <a:ext cx="3886200" cy="1089529"/>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6D7902F-8920-4E45-A8A5-E665E5927345}"/>
              </a:ext>
            </a:extLst>
          </p:cNvPr>
          <p:cNvSpPr txBox="1"/>
          <p:nvPr/>
        </p:nvSpPr>
        <p:spPr>
          <a:xfrm>
            <a:off x="192024" y="1207508"/>
            <a:ext cx="2209800" cy="341632"/>
          </a:xfrm>
          <a:prstGeom prst="rect">
            <a:avLst/>
          </a:prstGeom>
          <a:noFill/>
        </p:spPr>
        <p:txBody>
          <a:bodyPr wrap="square" rtlCol="0">
            <a:spAutoFit/>
          </a:bodyPr>
          <a:lstStyle/>
          <a:p>
            <a:pPr algn="ctr">
              <a:lnSpc>
                <a:spcPct val="90000"/>
              </a:lnSpc>
            </a:pPr>
            <a:r>
              <a:rPr lang="en-US" dirty="0"/>
              <a:t>Observe that</a:t>
            </a:r>
          </a:p>
        </p:txBody>
      </p:sp>
      <p:sp>
        <p:nvSpPr>
          <p:cNvPr id="51" name="TextBox 50">
            <a:extLst>
              <a:ext uri="{FF2B5EF4-FFF2-40B4-BE49-F238E27FC236}">
                <a16:creationId xmlns:a16="http://schemas.microsoft.com/office/drawing/2014/main" id="{D0EF7EA9-B1C5-47DE-8CEE-D7BEFF5C57E4}"/>
              </a:ext>
            </a:extLst>
          </p:cNvPr>
          <p:cNvSpPr txBox="1"/>
          <p:nvPr/>
        </p:nvSpPr>
        <p:spPr>
          <a:xfrm>
            <a:off x="1198910" y="2737916"/>
            <a:ext cx="2209800" cy="341632"/>
          </a:xfrm>
          <a:prstGeom prst="rect">
            <a:avLst/>
          </a:prstGeom>
          <a:noFill/>
        </p:spPr>
        <p:txBody>
          <a:bodyPr wrap="square" rtlCol="0">
            <a:spAutoFit/>
          </a:bodyPr>
          <a:lstStyle/>
          <a:p>
            <a:pPr algn="ctr">
              <a:lnSpc>
                <a:spcPct val="90000"/>
              </a:lnSpc>
            </a:pPr>
            <a:r>
              <a:rPr lang="en-US" dirty="0">
                <a:solidFill>
                  <a:srgbClr val="000AD4"/>
                </a:solidFill>
              </a:rPr>
              <a:t>Eigenvectors</a:t>
            </a:r>
          </a:p>
        </p:txBody>
      </p:sp>
      <p:sp>
        <p:nvSpPr>
          <p:cNvPr id="52" name="TextBox 51">
            <a:extLst>
              <a:ext uri="{FF2B5EF4-FFF2-40B4-BE49-F238E27FC236}">
                <a16:creationId xmlns:a16="http://schemas.microsoft.com/office/drawing/2014/main" id="{B1F39870-2623-4353-B313-02DFD5F31ED9}"/>
              </a:ext>
            </a:extLst>
          </p:cNvPr>
          <p:cNvSpPr txBox="1"/>
          <p:nvPr/>
        </p:nvSpPr>
        <p:spPr>
          <a:xfrm>
            <a:off x="1187540" y="3062660"/>
            <a:ext cx="2209800" cy="341632"/>
          </a:xfrm>
          <a:prstGeom prst="rect">
            <a:avLst/>
          </a:prstGeom>
          <a:noFill/>
        </p:spPr>
        <p:txBody>
          <a:bodyPr wrap="square" rtlCol="0">
            <a:spAutoFit/>
          </a:bodyPr>
          <a:lstStyle/>
          <a:p>
            <a:pPr algn="ctr">
              <a:lnSpc>
                <a:spcPct val="90000"/>
              </a:lnSpc>
            </a:pPr>
            <a:r>
              <a:rPr lang="en-US" dirty="0">
                <a:solidFill>
                  <a:srgbClr val="FF0000"/>
                </a:solidFill>
              </a:rPr>
              <a:t>Eigenvalues</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AF85F85-2774-49D2-9DE3-B08432B79B58}"/>
                  </a:ext>
                </a:extLst>
              </p:cNvPr>
              <p:cNvSpPr txBox="1"/>
              <p:nvPr/>
            </p:nvSpPr>
            <p:spPr>
              <a:xfrm>
                <a:off x="4092779" y="1638541"/>
                <a:ext cx="3886200" cy="757130"/>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𝑋𝑉</m:t>
                      </m:r>
                      <m:r>
                        <a:rPr lang="en-US" sz="2400" b="0" i="1" smtClean="0">
                          <a:latin typeface="Cambria Math" panose="02040503050406030204" pitchFamily="18" charset="0"/>
                        </a:rPr>
                        <m:t>=</m:t>
                      </m:r>
                      <m:r>
                        <a:rPr lang="en-US" sz="2400" b="0" i="1" smtClean="0">
                          <a:latin typeface="Cambria Math" panose="02040503050406030204" pitchFamily="18" charset="0"/>
                        </a:rPr>
                        <m:t>𝑈𝑆</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𝑉</m:t>
                      </m:r>
                    </m:oMath>
                  </m:oMathPara>
                </a14:m>
                <a:endParaRPr lang="en-US" sz="2400" b="0" i="1" dirty="0">
                  <a:latin typeface="Cambria Math" panose="02040503050406030204" pitchFamily="18" charset="0"/>
                </a:endParaRPr>
              </a:p>
              <a:p>
                <a:pPr>
                  <a:lnSpc>
                    <a:spcPct val="9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𝑋𝑉</m:t>
                      </m:r>
                      <m:r>
                        <a:rPr lang="en-US" sz="2400" b="0" i="1" smtClean="0">
                          <a:latin typeface="Cambria Math" panose="02040503050406030204" pitchFamily="18" charset="0"/>
                        </a:rPr>
                        <m:t>=</m:t>
                      </m:r>
                      <m:r>
                        <a:rPr lang="en-US" sz="2400" b="0" i="1" smtClean="0">
                          <a:latin typeface="Cambria Math" panose="02040503050406030204" pitchFamily="18" charset="0"/>
                        </a:rPr>
                        <m:t>𝑈𝑆</m:t>
                      </m:r>
                    </m:oMath>
                  </m:oMathPara>
                </a14:m>
                <a:endParaRPr lang="en-US" sz="2400" dirty="0"/>
              </a:p>
            </p:txBody>
          </p:sp>
        </mc:Choice>
        <mc:Fallback xmlns="">
          <p:sp>
            <p:nvSpPr>
              <p:cNvPr id="53" name="TextBox 52">
                <a:extLst>
                  <a:ext uri="{FF2B5EF4-FFF2-40B4-BE49-F238E27FC236}">
                    <a16:creationId xmlns:a16="http://schemas.microsoft.com/office/drawing/2014/main" id="{0AF85F85-2774-49D2-9DE3-B08432B79B58}"/>
                  </a:ext>
                </a:extLst>
              </p:cNvPr>
              <p:cNvSpPr txBox="1">
                <a:spLocks noRot="1" noChangeAspect="1" noMove="1" noResize="1" noEditPoints="1" noAdjustHandles="1" noChangeArrowheads="1" noChangeShapeType="1" noTextEdit="1"/>
              </p:cNvSpPr>
              <p:nvPr/>
            </p:nvSpPr>
            <p:spPr>
              <a:xfrm>
                <a:off x="4092779" y="1638541"/>
                <a:ext cx="3886200" cy="757130"/>
              </a:xfrm>
              <a:prstGeom prst="rect">
                <a:avLst/>
              </a:prstGeom>
              <a:blipFill>
                <a:blip r:embed="rId5"/>
                <a:stretch>
                  <a:fillRect/>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97F6659C-D070-4604-B225-65343A0AE976}"/>
              </a:ext>
            </a:extLst>
          </p:cNvPr>
          <p:cNvSpPr txBox="1"/>
          <p:nvPr/>
        </p:nvSpPr>
        <p:spPr>
          <a:xfrm>
            <a:off x="4800600" y="1206885"/>
            <a:ext cx="2209800" cy="341632"/>
          </a:xfrm>
          <a:prstGeom prst="rect">
            <a:avLst/>
          </a:prstGeom>
          <a:noFill/>
        </p:spPr>
        <p:txBody>
          <a:bodyPr wrap="square" rtlCol="0">
            <a:spAutoFit/>
          </a:bodyPr>
          <a:lstStyle/>
          <a:p>
            <a:pPr algn="ctr">
              <a:lnSpc>
                <a:spcPct val="90000"/>
              </a:lnSpc>
            </a:pPr>
            <a:r>
              <a:rPr lang="en-US" dirty="0"/>
              <a:t>And also…</a:t>
            </a:r>
          </a:p>
        </p:txBody>
      </p:sp>
      <p:sp>
        <p:nvSpPr>
          <p:cNvPr id="19" name="TextBox 18">
            <a:extLst>
              <a:ext uri="{FF2B5EF4-FFF2-40B4-BE49-F238E27FC236}">
                <a16:creationId xmlns:a16="http://schemas.microsoft.com/office/drawing/2014/main" id="{4BC262CB-927B-44DB-8637-78BC9FC6C5E7}"/>
              </a:ext>
            </a:extLst>
          </p:cNvPr>
          <p:cNvSpPr txBox="1"/>
          <p:nvPr/>
        </p:nvSpPr>
        <p:spPr>
          <a:xfrm>
            <a:off x="311240" y="3558290"/>
            <a:ext cx="6172200" cy="590931"/>
          </a:xfrm>
          <a:prstGeom prst="rect">
            <a:avLst/>
          </a:prstGeom>
          <a:noFill/>
        </p:spPr>
        <p:txBody>
          <a:bodyPr wrap="square" rtlCol="0">
            <a:spAutoFit/>
          </a:bodyPr>
          <a:lstStyle/>
          <a:p>
            <a:pPr algn="ctr">
              <a:lnSpc>
                <a:spcPct val="90000"/>
              </a:lnSpc>
            </a:pPr>
            <a:r>
              <a:rPr lang="en-US" dirty="0"/>
              <a:t>So now this is equivalent of finding the eigenvalues and eigenvectors of this X</a:t>
            </a:r>
            <a:r>
              <a:rPr lang="en-US" baseline="30000" dirty="0"/>
              <a:t>T</a:t>
            </a:r>
            <a:r>
              <a:rPr lang="en-US" dirty="0"/>
              <a:t>X matrix</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9046232-016B-4F58-A546-039DC0912929}"/>
                  </a:ext>
                </a:extLst>
              </p:cNvPr>
              <p:cNvSpPr txBox="1"/>
              <p:nvPr/>
            </p:nvSpPr>
            <p:spPr>
              <a:xfrm>
                <a:off x="3317527" y="4488621"/>
                <a:ext cx="2002087" cy="560987"/>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𝑋</m:t>
                          </m:r>
                        </m:e>
                        <m:sup>
                          <m:r>
                            <a:rPr lang="en-US" sz="2400" b="0" i="1" smtClean="0">
                              <a:latin typeface="Cambria Math" panose="02040503050406030204" pitchFamily="18" charset="0"/>
                            </a:rPr>
                            <m:t>𝑇</m:t>
                          </m:r>
                        </m:sup>
                      </m:sSup>
                      <m:r>
                        <a:rPr lang="en-US" sz="2400" b="0" i="1" smtClean="0">
                          <a:latin typeface="Cambria Math" panose="02040503050406030204" pitchFamily="18" charset="0"/>
                        </a:rPr>
                        <m:t>𝑋</m:t>
                      </m:r>
                      <m:r>
                        <a:rPr lang="en-US" sz="2400" b="0" i="1" smtClean="0">
                          <a:latin typeface="Cambria Math" panose="02040503050406030204" pitchFamily="18" charset="0"/>
                        </a:rPr>
                        <m:t>= </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a:rPr lang="en-US" sz="2400" b="0" i="1" smtClean="0">
                                    <a:latin typeface="Cambria Math" panose="02040503050406030204" pitchFamily="18" charset="0"/>
                                  </a:rPr>
                                  <m:t>5</m:t>
                                </m:r>
                              </m:e>
                              <m:e>
                                <m:r>
                                  <a:rPr lang="en-US" sz="2400" b="0" i="1" smtClean="0">
                                    <a:latin typeface="Cambria Math" panose="02040503050406030204" pitchFamily="18" charset="0"/>
                                  </a:rPr>
                                  <m:t>4</m:t>
                                </m:r>
                              </m:e>
                            </m:mr>
                            <m:mr>
                              <m:e>
                                <m:r>
                                  <a:rPr lang="en-US" sz="2400" b="0" i="1" smtClean="0">
                                    <a:latin typeface="Cambria Math" panose="02040503050406030204" pitchFamily="18" charset="0"/>
                                  </a:rPr>
                                  <m:t>4</m:t>
                                </m:r>
                              </m:e>
                              <m:e>
                                <m:r>
                                  <a:rPr lang="en-US" sz="2400" b="0" i="1" smtClean="0">
                                    <a:latin typeface="Cambria Math" panose="02040503050406030204" pitchFamily="18" charset="0"/>
                                  </a:rPr>
                                  <m:t>5</m:t>
                                </m:r>
                              </m:e>
                            </m:mr>
                          </m:m>
                        </m:e>
                      </m:d>
                    </m:oMath>
                  </m:oMathPara>
                </a14:m>
                <a:endParaRPr lang="en-US" sz="2400" dirty="0"/>
              </a:p>
            </p:txBody>
          </p:sp>
        </mc:Choice>
        <mc:Fallback xmlns="">
          <p:sp>
            <p:nvSpPr>
              <p:cNvPr id="55" name="TextBox 54">
                <a:extLst>
                  <a:ext uri="{FF2B5EF4-FFF2-40B4-BE49-F238E27FC236}">
                    <a16:creationId xmlns:a16="http://schemas.microsoft.com/office/drawing/2014/main" id="{D9046232-016B-4F58-A546-039DC0912929}"/>
                  </a:ext>
                </a:extLst>
              </p:cNvPr>
              <p:cNvSpPr txBox="1">
                <a:spLocks noRot="1" noChangeAspect="1" noMove="1" noResize="1" noEditPoints="1" noAdjustHandles="1" noChangeArrowheads="1" noChangeShapeType="1" noTextEdit="1"/>
              </p:cNvSpPr>
              <p:nvPr/>
            </p:nvSpPr>
            <p:spPr>
              <a:xfrm>
                <a:off x="3317527" y="4488621"/>
                <a:ext cx="2002087" cy="560987"/>
              </a:xfrm>
              <a:prstGeom prst="rect">
                <a:avLst/>
              </a:prstGeom>
              <a:blipFill>
                <a:blip r:embed="rId6"/>
                <a:stretch>
                  <a:fillRect b="-2174"/>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9ECDAF91-A627-47B6-958D-F08BCC28D24A}"/>
              </a:ext>
            </a:extLst>
          </p:cNvPr>
          <p:cNvSpPr txBox="1"/>
          <p:nvPr/>
        </p:nvSpPr>
        <p:spPr>
          <a:xfrm>
            <a:off x="-28033" y="5476347"/>
            <a:ext cx="2177712" cy="1089529"/>
          </a:xfrm>
          <a:prstGeom prst="rect">
            <a:avLst/>
          </a:prstGeom>
          <a:noFill/>
        </p:spPr>
        <p:txBody>
          <a:bodyPr wrap="square" rtlCol="0">
            <a:spAutoFit/>
          </a:bodyPr>
          <a:lstStyle/>
          <a:p>
            <a:pPr algn="ctr">
              <a:lnSpc>
                <a:spcPct val="90000"/>
              </a:lnSpc>
            </a:pPr>
            <a:r>
              <a:rPr lang="en-US" dirty="0"/>
              <a:t>Eigenvalues are 9,1</a:t>
            </a:r>
          </a:p>
          <a:p>
            <a:pPr algn="ctr">
              <a:lnSpc>
                <a:spcPct val="90000"/>
              </a:lnSpc>
            </a:pPr>
            <a:r>
              <a:rPr lang="en-US" dirty="0"/>
              <a:t>Which is s</a:t>
            </a:r>
            <a:r>
              <a:rPr lang="en-US" baseline="30000" dirty="0"/>
              <a:t>2</a:t>
            </a:r>
            <a:r>
              <a:rPr lang="en-US" baseline="-25000" dirty="0"/>
              <a:t> </a:t>
            </a:r>
            <a:endParaRPr lang="en-US" dirty="0"/>
          </a:p>
          <a:p>
            <a:pPr algn="ctr">
              <a:lnSpc>
                <a:spcPct val="90000"/>
              </a:lnSpc>
            </a:pPr>
            <a:r>
              <a:rPr lang="en-US" dirty="0"/>
              <a:t>So s = 3,1 </a:t>
            </a:r>
          </a:p>
        </p:txBody>
      </p:sp>
      <p:sp>
        <p:nvSpPr>
          <p:cNvPr id="41" name="TextBox 40">
            <a:extLst>
              <a:ext uri="{FF2B5EF4-FFF2-40B4-BE49-F238E27FC236}">
                <a16:creationId xmlns:a16="http://schemas.microsoft.com/office/drawing/2014/main" id="{47F01445-93C7-4A52-B672-5F5B06BD4357}"/>
              </a:ext>
            </a:extLst>
          </p:cNvPr>
          <p:cNvSpPr txBox="1"/>
          <p:nvPr/>
        </p:nvSpPr>
        <p:spPr>
          <a:xfrm>
            <a:off x="5821411" y="4471610"/>
            <a:ext cx="2971800" cy="840230"/>
          </a:xfrm>
          <a:prstGeom prst="rect">
            <a:avLst/>
          </a:prstGeom>
          <a:noFill/>
        </p:spPr>
        <p:txBody>
          <a:bodyPr wrap="square" rtlCol="0">
            <a:spAutoFit/>
          </a:bodyPr>
          <a:lstStyle/>
          <a:p>
            <a:pPr algn="ctr">
              <a:lnSpc>
                <a:spcPct val="90000"/>
              </a:lnSpc>
            </a:pPr>
            <a:r>
              <a:rPr lang="en-US" dirty="0"/>
              <a:t>For fun: compute eigenvalues by hand via det(X</a:t>
            </a:r>
            <a:r>
              <a:rPr lang="en-US" baseline="30000" dirty="0"/>
              <a:t>T</a:t>
            </a:r>
            <a:r>
              <a:rPr lang="en-US" dirty="0"/>
              <a:t>X – </a:t>
            </a:r>
            <a:r>
              <a:rPr lang="el-GR" dirty="0"/>
              <a:t>λ</a:t>
            </a:r>
            <a:r>
              <a:rPr lang="en-US" dirty="0"/>
              <a:t>I)</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1165EAA7-AA30-4716-838F-498C9E54FCBE}"/>
                  </a:ext>
                </a:extLst>
              </p:cNvPr>
              <p:cNvSpPr txBox="1"/>
              <p:nvPr/>
            </p:nvSpPr>
            <p:spPr>
              <a:xfrm>
                <a:off x="1978918" y="5843574"/>
                <a:ext cx="2593082" cy="653449"/>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 </m:t>
                      </m:r>
                      <m:d>
                        <m:dPr>
                          <m:ctrlPr>
                            <a:rPr lang="en-US" sz="2000" i="1" smtClean="0">
                              <a:latin typeface="Cambria Math" panose="02040503050406030204" pitchFamily="18" charset="0"/>
                            </a:rPr>
                          </m:ctrlPr>
                        </m:dPr>
                        <m:e>
                          <m:m>
                            <m:mPr>
                              <m:mcs>
                                <m:mc>
                                  <m:mcPr>
                                    <m:count m:val="2"/>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m:t>
                                </m:r>
                                <m:rad>
                                  <m:radPr>
                                    <m:degHide m:val="on"/>
                                    <m:ctrlPr>
                                      <a:rPr lang="en-US" sz="2000" i="1" smtClean="0">
                                        <a:latin typeface="Cambria Math" panose="02040503050406030204" pitchFamily="18" charset="0"/>
                                      </a:rPr>
                                    </m:ctrlPr>
                                  </m:radPr>
                                  <m:deg/>
                                  <m:e>
                                    <m:r>
                                      <a:rPr lang="en-US" sz="2000" b="0" i="1" smtClean="0">
                                        <a:latin typeface="Cambria Math" panose="02040503050406030204" pitchFamily="18" charset="0"/>
                                      </a:rPr>
                                      <m:t>2</m:t>
                                    </m:r>
                                  </m:e>
                                </m:rad>
                              </m:e>
                              <m:e>
                                <m:r>
                                  <a:rPr lang="en-US" sz="2000" b="0" i="1" smtClean="0">
                                    <a:latin typeface="Cambria Math" panose="02040503050406030204" pitchFamily="18" charset="0"/>
                                  </a:rPr>
                                  <m:t>−</m:t>
                                </m:r>
                                <m:r>
                                  <m:rPr>
                                    <m:brk m:alnAt="7"/>
                                  </m:rPr>
                                  <a:rPr lang="en-US" sz="2000" b="0" i="1">
                                    <a:latin typeface="Cambria Math" panose="02040503050406030204" pitchFamily="18" charset="0"/>
                                  </a:rPr>
                                  <m:t>1</m:t>
                                </m:r>
                                <m:r>
                                  <a:rPr lang="en-US" sz="2000" b="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b="0" i="1">
                                        <a:latin typeface="Cambria Math" panose="02040503050406030204" pitchFamily="18" charset="0"/>
                                      </a:rPr>
                                      <m:t>2</m:t>
                                    </m:r>
                                  </m:e>
                                </m:rad>
                              </m:e>
                            </m:mr>
                            <m:mr>
                              <m:e>
                                <m:r>
                                  <m:rPr>
                                    <m:brk m:alnAt="7"/>
                                  </m:rPr>
                                  <a:rPr lang="en-US" sz="2000" b="0" i="1">
                                    <a:latin typeface="Cambria Math" panose="02040503050406030204" pitchFamily="18" charset="0"/>
                                  </a:rPr>
                                  <m:t>1</m:t>
                                </m:r>
                                <m:r>
                                  <a:rPr lang="en-US" sz="2000" b="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b="0" i="1">
                                        <a:latin typeface="Cambria Math" panose="02040503050406030204" pitchFamily="18" charset="0"/>
                                      </a:rPr>
                                      <m:t>2</m:t>
                                    </m:r>
                                  </m:e>
                                </m:rad>
                              </m:e>
                              <m:e>
                                <m:r>
                                  <m:rPr>
                                    <m:brk m:alnAt="7"/>
                                  </m:rPr>
                                  <a:rPr lang="en-US" sz="2000" b="0" i="1">
                                    <a:latin typeface="Cambria Math" panose="02040503050406030204" pitchFamily="18" charset="0"/>
                                  </a:rPr>
                                  <m:t>1</m:t>
                                </m:r>
                                <m:r>
                                  <a:rPr lang="en-US" sz="2000" b="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b="0" i="1">
                                        <a:latin typeface="Cambria Math" panose="02040503050406030204" pitchFamily="18" charset="0"/>
                                      </a:rPr>
                                      <m:t>2</m:t>
                                    </m:r>
                                  </m:e>
                                </m:rad>
                              </m:e>
                            </m:mr>
                          </m:m>
                        </m:e>
                      </m:d>
                    </m:oMath>
                  </m:oMathPara>
                </a14:m>
                <a:endParaRPr lang="en-US" sz="2000" dirty="0"/>
              </a:p>
            </p:txBody>
          </p:sp>
        </mc:Choice>
        <mc:Fallback xmlns="">
          <p:sp>
            <p:nvSpPr>
              <p:cNvPr id="46" name="TextBox 45">
                <a:extLst>
                  <a:ext uri="{FF2B5EF4-FFF2-40B4-BE49-F238E27FC236}">
                    <a16:creationId xmlns:a16="http://schemas.microsoft.com/office/drawing/2014/main" id="{1165EAA7-AA30-4716-838F-498C9E54FCBE}"/>
                  </a:ext>
                </a:extLst>
              </p:cNvPr>
              <p:cNvSpPr txBox="1">
                <a:spLocks noRot="1" noChangeAspect="1" noMove="1" noResize="1" noEditPoints="1" noAdjustHandles="1" noChangeArrowheads="1" noChangeShapeType="1" noTextEdit="1"/>
              </p:cNvSpPr>
              <p:nvPr/>
            </p:nvSpPr>
            <p:spPr>
              <a:xfrm>
                <a:off x="1978918" y="5843574"/>
                <a:ext cx="2593082" cy="653449"/>
              </a:xfrm>
              <a:prstGeom prst="rect">
                <a:avLst/>
              </a:prstGeom>
              <a:blipFill>
                <a:blip r:embed="rId7"/>
                <a:stretch>
                  <a:fillRect t="-1869" b="-1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49D4FDC-A084-4D72-9B93-2F91417E90EA}"/>
                  </a:ext>
                </a:extLst>
              </p:cNvPr>
              <p:cNvSpPr txBox="1"/>
              <p:nvPr/>
            </p:nvSpPr>
            <p:spPr>
              <a:xfrm>
                <a:off x="4572000" y="5930629"/>
                <a:ext cx="1423082" cy="461921"/>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m:t>
                      </m:r>
                      <m:r>
                        <a:rPr lang="en-US" sz="2000" b="0" i="1" smtClean="0">
                          <a:latin typeface="Cambria Math" panose="02040503050406030204" pitchFamily="18" charset="0"/>
                        </a:rPr>
                        <m:t>= </m:t>
                      </m:r>
                      <m:d>
                        <m:dPr>
                          <m:ctrlPr>
                            <a:rPr lang="en-US" sz="2000" i="1" smtClean="0">
                              <a:latin typeface="Cambria Math" panose="02040503050406030204" pitchFamily="18" charset="0"/>
                            </a:rPr>
                          </m:ctrlPr>
                        </m:dPr>
                        <m:e>
                          <m:m>
                            <m:mPr>
                              <m:mcs>
                                <m:mc>
                                  <m:mcPr>
                                    <m:count m:val="2"/>
                                    <m:mcJc m:val="center"/>
                                  </m:mcPr>
                                </m:mc>
                              </m:mcs>
                              <m:ctrlPr>
                                <a:rPr lang="en-US" sz="2000" i="1" smtClean="0">
                                  <a:latin typeface="Cambria Math" panose="02040503050406030204" pitchFamily="18" charset="0"/>
                                </a:rPr>
                              </m:ctrlPr>
                            </m:mPr>
                            <m:mr>
                              <m:e>
                                <m:r>
                                  <a:rPr lang="en-US" sz="2000" b="0" i="1" smtClean="0">
                                    <a:latin typeface="Cambria Math" panose="02040503050406030204" pitchFamily="18" charset="0"/>
                                  </a:rPr>
                                  <m:t>3</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57" name="TextBox 56">
                <a:extLst>
                  <a:ext uri="{FF2B5EF4-FFF2-40B4-BE49-F238E27FC236}">
                    <a16:creationId xmlns:a16="http://schemas.microsoft.com/office/drawing/2014/main" id="{C49D4FDC-A084-4D72-9B93-2F91417E90EA}"/>
                  </a:ext>
                </a:extLst>
              </p:cNvPr>
              <p:cNvSpPr txBox="1">
                <a:spLocks noRot="1" noChangeAspect="1" noMove="1" noResize="1" noEditPoints="1" noAdjustHandles="1" noChangeArrowheads="1" noChangeShapeType="1" noTextEdit="1"/>
              </p:cNvSpPr>
              <p:nvPr/>
            </p:nvSpPr>
            <p:spPr>
              <a:xfrm>
                <a:off x="4572000" y="5930629"/>
                <a:ext cx="1423082" cy="461921"/>
              </a:xfrm>
              <a:prstGeom prst="rect">
                <a:avLst/>
              </a:prstGeom>
              <a:blipFill>
                <a:blip r:embed="rId8"/>
                <a:stretch>
                  <a:fillRect l="-4721" t="-10526"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98FA869-B70A-4D45-A369-CDA9818436C6}"/>
                  </a:ext>
                </a:extLst>
              </p:cNvPr>
              <p:cNvSpPr txBox="1"/>
              <p:nvPr/>
            </p:nvSpPr>
            <p:spPr>
              <a:xfrm>
                <a:off x="6084808" y="5825824"/>
                <a:ext cx="2766206" cy="653449"/>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m:t>
                      </m:r>
                      <m:r>
                        <a:rPr lang="en-US" sz="2000" b="0" i="1" smtClean="0">
                          <a:latin typeface="Cambria Math" panose="02040503050406030204" pitchFamily="18" charset="0"/>
                        </a:rPr>
                        <m:t>= </m:t>
                      </m:r>
                      <m:d>
                        <m:dPr>
                          <m:ctrlPr>
                            <a:rPr lang="en-US" sz="2000" i="1" smtClean="0">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m:t>
                                </m:r>
                                <m:r>
                                  <a:rPr lang="en-US" sz="2000" b="0" i="1">
                                    <a:latin typeface="Cambria Math" panose="02040503050406030204" pitchFamily="18" charset="0"/>
                                  </a:rPr>
                                  <m:t>1/</m:t>
                                </m:r>
                                <m:rad>
                                  <m:radPr>
                                    <m:degHide m:val="on"/>
                                    <m:ctrlPr>
                                      <a:rPr lang="en-US" sz="2000" i="1">
                                        <a:latin typeface="Cambria Math" panose="02040503050406030204" pitchFamily="18" charset="0"/>
                                      </a:rPr>
                                    </m:ctrlPr>
                                  </m:radPr>
                                  <m:deg/>
                                  <m:e>
                                    <m:r>
                                      <a:rPr lang="en-US" sz="2000" b="0" i="1">
                                        <a:latin typeface="Cambria Math" panose="02040503050406030204" pitchFamily="18" charset="0"/>
                                      </a:rPr>
                                      <m:t>2</m:t>
                                    </m:r>
                                  </m:e>
                                </m:rad>
                              </m:e>
                              <m:e>
                                <m:r>
                                  <a:rPr lang="en-US" sz="2000" b="0" i="1">
                                    <a:latin typeface="Cambria Math" panose="02040503050406030204" pitchFamily="18" charset="0"/>
                                  </a:rPr>
                                  <m:t>−</m:t>
                                </m:r>
                                <m:r>
                                  <m:rPr>
                                    <m:brk m:alnAt="7"/>
                                  </m:rPr>
                                  <a:rPr lang="en-US" sz="2000" b="0" i="1">
                                    <a:latin typeface="Cambria Math" panose="02040503050406030204" pitchFamily="18" charset="0"/>
                                  </a:rPr>
                                  <m:t>1</m:t>
                                </m:r>
                                <m:r>
                                  <a:rPr lang="en-US" sz="2000" b="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b="0" i="1">
                                        <a:latin typeface="Cambria Math" panose="02040503050406030204" pitchFamily="18" charset="0"/>
                                      </a:rPr>
                                      <m:t>2</m:t>
                                    </m:r>
                                  </m:e>
                                </m:rad>
                              </m:e>
                            </m:mr>
                            <m:mr>
                              <m:e>
                                <m:r>
                                  <m:rPr>
                                    <m:brk m:alnAt="7"/>
                                  </m:rPr>
                                  <a:rPr lang="en-US" sz="2000" b="0" i="1">
                                    <a:latin typeface="Cambria Math" panose="02040503050406030204" pitchFamily="18" charset="0"/>
                                  </a:rPr>
                                  <m:t>1</m:t>
                                </m:r>
                                <m:r>
                                  <a:rPr lang="en-US" sz="2000" b="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b="0" i="1">
                                        <a:latin typeface="Cambria Math" panose="02040503050406030204" pitchFamily="18" charset="0"/>
                                      </a:rPr>
                                      <m:t>2</m:t>
                                    </m:r>
                                  </m:e>
                                </m:rad>
                              </m:e>
                              <m:e>
                                <m:r>
                                  <a:rPr lang="en-US" sz="2000" b="0" i="1" smtClean="0">
                                    <a:latin typeface="Cambria Math" panose="02040503050406030204" pitchFamily="18" charset="0"/>
                                  </a:rPr>
                                  <m:t>−</m:t>
                                </m:r>
                                <m:r>
                                  <m:rPr>
                                    <m:brk m:alnAt="7"/>
                                  </m:rPr>
                                  <a:rPr lang="en-US" sz="2000" b="0" i="1">
                                    <a:latin typeface="Cambria Math" panose="02040503050406030204" pitchFamily="18" charset="0"/>
                                  </a:rPr>
                                  <m:t>1</m:t>
                                </m:r>
                                <m:r>
                                  <a:rPr lang="en-US" sz="2000" b="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b="0" i="1">
                                        <a:latin typeface="Cambria Math" panose="02040503050406030204" pitchFamily="18" charset="0"/>
                                      </a:rPr>
                                      <m:t>2</m:t>
                                    </m:r>
                                  </m:e>
                                </m:rad>
                              </m:e>
                            </m:mr>
                          </m:m>
                        </m:e>
                      </m:d>
                    </m:oMath>
                  </m:oMathPara>
                </a14:m>
                <a:endParaRPr lang="en-US" sz="2000" dirty="0"/>
              </a:p>
            </p:txBody>
          </p:sp>
        </mc:Choice>
        <mc:Fallback xmlns="">
          <p:sp>
            <p:nvSpPr>
              <p:cNvPr id="58" name="TextBox 57">
                <a:extLst>
                  <a:ext uri="{FF2B5EF4-FFF2-40B4-BE49-F238E27FC236}">
                    <a16:creationId xmlns:a16="http://schemas.microsoft.com/office/drawing/2014/main" id="{E98FA869-B70A-4D45-A369-CDA9818436C6}"/>
                  </a:ext>
                </a:extLst>
              </p:cNvPr>
              <p:cNvSpPr txBox="1">
                <a:spLocks noRot="1" noChangeAspect="1" noMove="1" noResize="1" noEditPoints="1" noAdjustHandles="1" noChangeArrowheads="1" noChangeShapeType="1" noTextEdit="1"/>
              </p:cNvSpPr>
              <p:nvPr/>
            </p:nvSpPr>
            <p:spPr>
              <a:xfrm>
                <a:off x="6084808" y="5825824"/>
                <a:ext cx="2766206" cy="653449"/>
              </a:xfrm>
              <a:prstGeom prst="rect">
                <a:avLst/>
              </a:prstGeom>
              <a:blipFill>
                <a:blip r:embed="rId9"/>
                <a:stretch>
                  <a:fillRect t="-1869" b="-1869"/>
                </a:stretch>
              </a:blipFill>
            </p:spPr>
            <p:txBody>
              <a:bodyPr/>
              <a:lstStyle/>
              <a:p>
                <a:r>
                  <a:rPr lang="en-US">
                    <a:noFill/>
                  </a:rPr>
                  <a:t> </a:t>
                </a:r>
              </a:p>
            </p:txBody>
          </p:sp>
        </mc:Fallback>
      </mc:AlternateContent>
      <p:sp>
        <p:nvSpPr>
          <p:cNvPr id="59" name="TextBox 58">
            <a:extLst>
              <a:ext uri="{FF2B5EF4-FFF2-40B4-BE49-F238E27FC236}">
                <a16:creationId xmlns:a16="http://schemas.microsoft.com/office/drawing/2014/main" id="{62374388-1F89-45CB-9DCC-AEF70A2F2738}"/>
              </a:ext>
            </a:extLst>
          </p:cNvPr>
          <p:cNvSpPr txBox="1"/>
          <p:nvPr/>
        </p:nvSpPr>
        <p:spPr>
          <a:xfrm>
            <a:off x="2255938" y="5429760"/>
            <a:ext cx="6595075" cy="341632"/>
          </a:xfrm>
          <a:prstGeom prst="rect">
            <a:avLst/>
          </a:prstGeom>
          <a:noFill/>
        </p:spPr>
        <p:txBody>
          <a:bodyPr wrap="square" rtlCol="0">
            <a:spAutoFit/>
          </a:bodyPr>
          <a:lstStyle/>
          <a:p>
            <a:pPr algn="ctr">
              <a:lnSpc>
                <a:spcPct val="90000"/>
              </a:lnSpc>
            </a:pPr>
            <a:r>
              <a:rPr lang="en-US" dirty="0"/>
              <a:t>Find associated Eigenvectors, and finally you end up with…</a:t>
            </a:r>
          </a:p>
        </p:txBody>
      </p:sp>
    </p:spTree>
    <p:extLst>
      <p:ext uri="{BB962C8B-B14F-4D97-AF65-F5344CB8AC3E}">
        <p14:creationId xmlns:p14="http://schemas.microsoft.com/office/powerpoint/2010/main" val="271528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416F-C616-4CDE-83D2-0A460020020E}"/>
              </a:ext>
            </a:extLst>
          </p:cNvPr>
          <p:cNvSpPr>
            <a:spLocks noGrp="1"/>
          </p:cNvSpPr>
          <p:nvPr>
            <p:ph type="title"/>
          </p:nvPr>
        </p:nvSpPr>
        <p:spPr/>
        <p:txBody>
          <a:bodyPr/>
          <a:lstStyle/>
          <a:p>
            <a:r>
              <a:rPr lang="en-US" dirty="0"/>
              <a:t>Some notes</a:t>
            </a:r>
          </a:p>
        </p:txBody>
      </p:sp>
      <p:sp>
        <p:nvSpPr>
          <p:cNvPr id="3" name="Content Placeholder 2">
            <a:extLst>
              <a:ext uri="{FF2B5EF4-FFF2-40B4-BE49-F238E27FC236}">
                <a16:creationId xmlns:a16="http://schemas.microsoft.com/office/drawing/2014/main" id="{B40A043E-7524-4C74-B0BA-8411D595B014}"/>
              </a:ext>
            </a:extLst>
          </p:cNvPr>
          <p:cNvSpPr>
            <a:spLocks noGrp="1"/>
          </p:cNvSpPr>
          <p:nvPr>
            <p:ph idx="1"/>
          </p:nvPr>
        </p:nvSpPr>
        <p:spPr>
          <a:xfrm>
            <a:off x="170263" y="1066800"/>
            <a:ext cx="8642640" cy="4195415"/>
          </a:xfrm>
        </p:spPr>
        <p:txBody>
          <a:bodyPr/>
          <a:lstStyle/>
          <a:p>
            <a:r>
              <a:rPr lang="en-US" dirty="0"/>
              <a:t>Finding eigenvalues of large matrices is much more difficult and is done numerically.</a:t>
            </a:r>
          </a:p>
          <a:p>
            <a:r>
              <a:rPr lang="en-US" dirty="0"/>
              <a:t>Note that ‘Principal Component Analysis’ is closely related to SVD, assuming that the matrix </a:t>
            </a:r>
            <a:r>
              <a:rPr lang="en-US" b="1" dirty="0"/>
              <a:t>X</a:t>
            </a:r>
            <a:r>
              <a:rPr lang="en-US" dirty="0"/>
              <a:t> is centered. In fact, one can convert the U,S,V matrices from SVD to principal components and scores easily, as</a:t>
            </a:r>
            <a:r>
              <a:rPr lang="en-US" b="1" dirty="0"/>
              <a:t> US</a:t>
            </a:r>
            <a:r>
              <a:rPr lang="en-US" dirty="0"/>
              <a:t> gives the scores and </a:t>
            </a:r>
            <a:r>
              <a:rPr lang="en-US" b="1" dirty="0"/>
              <a:t>V</a:t>
            </a:r>
            <a:r>
              <a:rPr lang="en-US" dirty="0"/>
              <a:t> gives the principal directions/axes. </a:t>
            </a:r>
          </a:p>
          <a:p>
            <a:r>
              <a:rPr lang="en-US" dirty="0"/>
              <a:t>We will explore singular value decomposition for a spectral dataset in the Jupyter notebook</a:t>
            </a:r>
          </a:p>
        </p:txBody>
      </p:sp>
    </p:spTree>
    <p:extLst>
      <p:ext uri="{BB962C8B-B14F-4D97-AF65-F5344CB8AC3E}">
        <p14:creationId xmlns:p14="http://schemas.microsoft.com/office/powerpoint/2010/main" val="375316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C3903-58F1-400A-9998-8AF8031D4F8C}"/>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8A4E0359-9228-40AE-ACD6-4AE82272BA48}"/>
              </a:ext>
            </a:extLst>
          </p:cNvPr>
          <p:cNvSpPr>
            <a:spLocks noGrp="1"/>
          </p:cNvSpPr>
          <p:nvPr>
            <p:ph idx="1"/>
          </p:nvPr>
        </p:nvSpPr>
        <p:spPr>
          <a:xfrm>
            <a:off x="192024" y="3048000"/>
            <a:ext cx="8642640" cy="918815"/>
          </a:xfrm>
        </p:spPr>
        <p:txBody>
          <a:bodyPr/>
          <a:lstStyle/>
          <a:p>
            <a:pPr marL="0" indent="0">
              <a:buNone/>
            </a:pPr>
            <a:r>
              <a:rPr lang="en-US" dirty="0"/>
              <a:t>Example on using SVD on an EELS dataset, via pycroscopy’s </a:t>
            </a:r>
            <a:r>
              <a:rPr lang="en-US" dirty="0" err="1"/>
              <a:t>do_svd</a:t>
            </a:r>
            <a:r>
              <a:rPr lang="en-US" dirty="0"/>
              <a:t>() algorithm.</a:t>
            </a:r>
          </a:p>
        </p:txBody>
      </p:sp>
    </p:spTree>
    <p:extLst>
      <p:ext uri="{BB962C8B-B14F-4D97-AF65-F5344CB8AC3E}">
        <p14:creationId xmlns:p14="http://schemas.microsoft.com/office/powerpoint/2010/main" val="4162351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9E43-809B-4592-82A8-BC1906EAD089}"/>
              </a:ext>
            </a:extLst>
          </p:cNvPr>
          <p:cNvSpPr>
            <a:spLocks noGrp="1"/>
          </p:cNvSpPr>
          <p:nvPr>
            <p:ph type="title"/>
          </p:nvPr>
        </p:nvSpPr>
        <p:spPr/>
        <p:txBody>
          <a:bodyPr/>
          <a:lstStyle/>
          <a:p>
            <a:r>
              <a:rPr lang="en-US" dirty="0"/>
              <a:t>Non-negative Matrix Factorization</a:t>
            </a:r>
          </a:p>
        </p:txBody>
      </p:sp>
      <p:sp>
        <p:nvSpPr>
          <p:cNvPr id="3" name="Content Placeholder 2">
            <a:extLst>
              <a:ext uri="{FF2B5EF4-FFF2-40B4-BE49-F238E27FC236}">
                <a16:creationId xmlns:a16="http://schemas.microsoft.com/office/drawing/2014/main" id="{3CA918B3-BD55-4A42-9ACA-90C8FDF5FD0B}"/>
              </a:ext>
            </a:extLst>
          </p:cNvPr>
          <p:cNvSpPr>
            <a:spLocks noGrp="1"/>
          </p:cNvSpPr>
          <p:nvPr>
            <p:ph idx="1"/>
          </p:nvPr>
        </p:nvSpPr>
        <p:spPr>
          <a:xfrm>
            <a:off x="250680" y="990600"/>
            <a:ext cx="8642640" cy="4195415"/>
          </a:xfrm>
        </p:spPr>
        <p:txBody>
          <a:bodyPr/>
          <a:lstStyle/>
          <a:p>
            <a:r>
              <a:rPr lang="en-US" dirty="0"/>
              <a:t>SVD is an extremely powerful tool to visualize data and observe trends, but it has weaknesses. Mainly, it often produces highly unphysical behavior, for instance negative intensity values in spectra where only positive values are physically realizable</a:t>
            </a:r>
          </a:p>
          <a:p>
            <a:r>
              <a:rPr lang="en-US" dirty="0"/>
              <a:t>Therefore, we can turn to other methods, such as non-negative matrix factorization approaches</a:t>
            </a:r>
          </a:p>
          <a:p>
            <a:pPr marL="0" indent="0">
              <a:buNone/>
            </a:pPr>
            <a:endParaRPr lang="en-US" dirty="0"/>
          </a:p>
        </p:txBody>
      </p:sp>
      <p:grpSp>
        <p:nvGrpSpPr>
          <p:cNvPr id="16" name="Group 15">
            <a:extLst>
              <a:ext uri="{FF2B5EF4-FFF2-40B4-BE49-F238E27FC236}">
                <a16:creationId xmlns:a16="http://schemas.microsoft.com/office/drawing/2014/main" id="{00CA6489-CBB3-4716-B09F-FB859EFB27F8}"/>
              </a:ext>
            </a:extLst>
          </p:cNvPr>
          <p:cNvGrpSpPr/>
          <p:nvPr/>
        </p:nvGrpSpPr>
        <p:grpSpPr>
          <a:xfrm>
            <a:off x="457200" y="4191000"/>
            <a:ext cx="8371114" cy="2609278"/>
            <a:chOff x="457200" y="4191000"/>
            <a:chExt cx="8371114" cy="2609278"/>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C3F552C-9BF9-4BD1-9A2B-9EC00319C97F}"/>
                    </a:ext>
                  </a:extLst>
                </p:cNvPr>
                <p:cNvSpPr txBox="1"/>
                <p:nvPr/>
              </p:nvSpPr>
              <p:spPr>
                <a:xfrm>
                  <a:off x="685800" y="4572000"/>
                  <a:ext cx="1517980" cy="387798"/>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𝑿</m:t>
                        </m:r>
                        <m:r>
                          <a:rPr lang="en-US" sz="2800" b="1"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𝑾𝑯</m:t>
                        </m:r>
                      </m:oMath>
                    </m:oMathPara>
                  </a14:m>
                  <a:endParaRPr lang="en-US" sz="2800" b="1" dirty="0"/>
                </a:p>
              </p:txBody>
            </p:sp>
          </mc:Choice>
          <mc:Fallback xmlns="">
            <p:sp>
              <p:nvSpPr>
                <p:cNvPr id="4" name="TextBox 3">
                  <a:extLst>
                    <a:ext uri="{FF2B5EF4-FFF2-40B4-BE49-F238E27FC236}">
                      <a16:creationId xmlns:a16="http://schemas.microsoft.com/office/drawing/2014/main" id="{DC3F552C-9BF9-4BD1-9A2B-9EC00319C97F}"/>
                    </a:ext>
                  </a:extLst>
                </p:cNvPr>
                <p:cNvSpPr txBox="1">
                  <a:spLocks noRot="1" noChangeAspect="1" noMove="1" noResize="1" noEditPoints="1" noAdjustHandles="1" noChangeArrowheads="1" noChangeShapeType="1" noTextEdit="1"/>
                </p:cNvSpPr>
                <p:nvPr/>
              </p:nvSpPr>
              <p:spPr>
                <a:xfrm>
                  <a:off x="685800" y="4572000"/>
                  <a:ext cx="1517980" cy="387798"/>
                </a:xfrm>
                <a:prstGeom prst="rect">
                  <a:avLst/>
                </a:prstGeom>
                <a:blipFill>
                  <a:blip r:embed="rId2"/>
                  <a:stretch>
                    <a:fillRect l="-40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3AED619-C05B-4FC5-AC14-5F8EE2E28A8B}"/>
                </a:ext>
              </a:extLst>
            </p:cNvPr>
            <p:cNvSpPr txBox="1"/>
            <p:nvPr/>
          </p:nvSpPr>
          <p:spPr>
            <a:xfrm>
              <a:off x="685800" y="4191000"/>
              <a:ext cx="1517980" cy="341632"/>
            </a:xfrm>
            <a:prstGeom prst="rect">
              <a:avLst/>
            </a:prstGeom>
            <a:noFill/>
          </p:spPr>
          <p:txBody>
            <a:bodyPr wrap="square" rtlCol="0">
              <a:spAutoFit/>
            </a:bodyPr>
            <a:lstStyle/>
            <a:p>
              <a:pPr algn="ctr">
                <a:lnSpc>
                  <a:spcPct val="90000"/>
                </a:lnSpc>
              </a:pPr>
              <a:r>
                <a:rPr lang="en-US" dirty="0"/>
                <a:t>Matrix Form</a:t>
              </a:r>
            </a:p>
          </p:txBody>
        </p:sp>
        <p:sp>
          <p:nvSpPr>
            <p:cNvPr id="6" name="TextBox 5">
              <a:extLst>
                <a:ext uri="{FF2B5EF4-FFF2-40B4-BE49-F238E27FC236}">
                  <a16:creationId xmlns:a16="http://schemas.microsoft.com/office/drawing/2014/main" id="{CC182B53-57EB-4CDC-8CBC-550F5DC86C13}"/>
                </a:ext>
              </a:extLst>
            </p:cNvPr>
            <p:cNvSpPr txBox="1"/>
            <p:nvPr/>
          </p:nvSpPr>
          <p:spPr>
            <a:xfrm>
              <a:off x="457200" y="5105400"/>
              <a:ext cx="2093386" cy="1089529"/>
            </a:xfrm>
            <a:prstGeom prst="rect">
              <a:avLst/>
            </a:prstGeom>
            <a:noFill/>
          </p:spPr>
          <p:txBody>
            <a:bodyPr wrap="square" rtlCol="0">
              <a:spAutoFit/>
            </a:bodyPr>
            <a:lstStyle/>
            <a:p>
              <a:pPr algn="ctr">
                <a:lnSpc>
                  <a:spcPct val="90000"/>
                </a:lnSpc>
              </a:pPr>
              <a:r>
                <a:rPr lang="en-US" dirty="0"/>
                <a:t>Here, we enforce that X, W and H are all non-negative matrices</a:t>
              </a:r>
            </a:p>
          </p:txBody>
        </p:sp>
        <p:sp>
          <p:nvSpPr>
            <p:cNvPr id="7" name="Rectangle 6">
              <a:extLst>
                <a:ext uri="{FF2B5EF4-FFF2-40B4-BE49-F238E27FC236}">
                  <a16:creationId xmlns:a16="http://schemas.microsoft.com/office/drawing/2014/main" id="{69E0EA1A-B2CF-4D8D-ABD8-A812E4F00FB7}"/>
                </a:ext>
              </a:extLst>
            </p:cNvPr>
            <p:cNvSpPr/>
            <p:nvPr/>
          </p:nvSpPr>
          <p:spPr>
            <a:xfrm>
              <a:off x="2733989" y="4585145"/>
              <a:ext cx="1447263" cy="1752611"/>
            </a:xfrm>
            <a:prstGeom prst="rect">
              <a:avLst/>
            </a:prstGeom>
            <a:solidFill>
              <a:schemeClr val="tx2">
                <a:lumMod val="75000"/>
              </a:schemeClr>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X</a:t>
              </a:r>
            </a:p>
          </p:txBody>
        </p:sp>
        <p:sp>
          <p:nvSpPr>
            <p:cNvPr id="8" name="Rectangle 7">
              <a:extLst>
                <a:ext uri="{FF2B5EF4-FFF2-40B4-BE49-F238E27FC236}">
                  <a16:creationId xmlns:a16="http://schemas.microsoft.com/office/drawing/2014/main" id="{24D66437-CA44-4080-A564-1C15011B2643}"/>
                </a:ext>
              </a:extLst>
            </p:cNvPr>
            <p:cNvSpPr/>
            <p:nvPr/>
          </p:nvSpPr>
          <p:spPr>
            <a:xfrm>
              <a:off x="4698148" y="4570156"/>
              <a:ext cx="407014" cy="1767600"/>
            </a:xfrm>
            <a:prstGeom prst="rect">
              <a:avLst/>
            </a:prstGeom>
            <a:solidFill>
              <a:schemeClr val="tx2">
                <a:lumMod val="60000"/>
                <a:lumOff val="40000"/>
              </a:schemeClr>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endParaRPr>
            </a:p>
          </p:txBody>
        </p:sp>
        <p:sp>
          <p:nvSpPr>
            <p:cNvPr id="9" name="Rectangle 8">
              <a:extLst>
                <a:ext uri="{FF2B5EF4-FFF2-40B4-BE49-F238E27FC236}">
                  <a16:creationId xmlns:a16="http://schemas.microsoft.com/office/drawing/2014/main" id="{640D6B76-187F-4F75-BDC2-F0549A61B421}"/>
                </a:ext>
              </a:extLst>
            </p:cNvPr>
            <p:cNvSpPr/>
            <p:nvPr/>
          </p:nvSpPr>
          <p:spPr>
            <a:xfrm rot="16200000">
              <a:off x="6619924" y="3995325"/>
              <a:ext cx="613780" cy="1767600"/>
            </a:xfrm>
            <a:prstGeom prst="rect">
              <a:avLst/>
            </a:prstGeom>
            <a:solidFill>
              <a:schemeClr val="tx2">
                <a:lumMod val="60000"/>
                <a:lumOff val="40000"/>
              </a:schemeClr>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b="1" dirty="0">
                <a:solidFill>
                  <a:schemeClr val="tx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5F9CC7-DD94-441D-BC54-20E86C0233D6}"/>
                    </a:ext>
                  </a:extLst>
                </p:cNvPr>
                <p:cNvSpPr txBox="1"/>
                <p:nvPr/>
              </p:nvSpPr>
              <p:spPr>
                <a:xfrm>
                  <a:off x="4271302" y="5139602"/>
                  <a:ext cx="440159" cy="550870"/>
                </a:xfrm>
                <a:prstGeom prst="rect">
                  <a:avLst/>
                </a:prstGeom>
                <a:noFill/>
              </p:spPr>
              <p:txBody>
                <a:bodyPr wrap="squar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ea typeface="Cambria Math" panose="02040503050406030204" pitchFamily="18" charset="0"/>
                          </a:rPr>
                          <m:t>≈</m:t>
                        </m:r>
                      </m:oMath>
                    </m:oMathPara>
                  </a14:m>
                  <a:endParaRPr lang="en-US" sz="4000" b="1" dirty="0"/>
                </a:p>
              </p:txBody>
            </p:sp>
          </mc:Choice>
          <mc:Fallback xmlns="">
            <p:sp>
              <p:nvSpPr>
                <p:cNvPr id="10" name="TextBox 9">
                  <a:extLst>
                    <a:ext uri="{FF2B5EF4-FFF2-40B4-BE49-F238E27FC236}">
                      <a16:creationId xmlns:a16="http://schemas.microsoft.com/office/drawing/2014/main" id="{7D5F9CC7-DD94-441D-BC54-20E86C0233D6}"/>
                    </a:ext>
                  </a:extLst>
                </p:cNvPr>
                <p:cNvSpPr txBox="1">
                  <a:spLocks noRot="1" noChangeAspect="1" noMove="1" noResize="1" noEditPoints="1" noAdjustHandles="1" noChangeArrowheads="1" noChangeShapeType="1" noTextEdit="1"/>
                </p:cNvSpPr>
                <p:nvPr/>
              </p:nvSpPr>
              <p:spPr>
                <a:xfrm>
                  <a:off x="4271302" y="5139602"/>
                  <a:ext cx="440159" cy="550870"/>
                </a:xfrm>
                <a:prstGeom prst="rect">
                  <a:avLst/>
                </a:prstGeom>
                <a:blipFill>
                  <a:blip r:embed="rId3"/>
                  <a:stretch>
                    <a:fillRect l="-138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BEF01A4-71BE-408C-B0D4-57AED9129C49}"/>
                </a:ext>
              </a:extLst>
            </p:cNvPr>
            <p:cNvSpPr txBox="1"/>
            <p:nvPr/>
          </p:nvSpPr>
          <p:spPr>
            <a:xfrm>
              <a:off x="6054962" y="4221675"/>
              <a:ext cx="1755652" cy="341632"/>
            </a:xfrm>
            <a:prstGeom prst="rect">
              <a:avLst/>
            </a:prstGeom>
            <a:noFill/>
          </p:spPr>
          <p:txBody>
            <a:bodyPr wrap="square" rtlCol="0">
              <a:spAutoFit/>
            </a:bodyPr>
            <a:lstStyle/>
            <a:p>
              <a:pPr algn="ctr">
                <a:lnSpc>
                  <a:spcPct val="90000"/>
                </a:lnSpc>
              </a:pPr>
              <a:r>
                <a:rPr lang="en-US" i="1" dirty="0"/>
                <a:t>n</a:t>
              </a:r>
            </a:p>
          </p:txBody>
        </p:sp>
        <p:sp>
          <p:nvSpPr>
            <p:cNvPr id="12" name="TextBox 11">
              <a:extLst>
                <a:ext uri="{FF2B5EF4-FFF2-40B4-BE49-F238E27FC236}">
                  <a16:creationId xmlns:a16="http://schemas.microsoft.com/office/drawing/2014/main" id="{2D2F7D14-3924-4081-BF05-96AAB271E31F}"/>
                </a:ext>
              </a:extLst>
            </p:cNvPr>
            <p:cNvSpPr txBox="1"/>
            <p:nvPr/>
          </p:nvSpPr>
          <p:spPr>
            <a:xfrm rot="16200000">
              <a:off x="5565308" y="4691982"/>
              <a:ext cx="613781" cy="341632"/>
            </a:xfrm>
            <a:prstGeom prst="rect">
              <a:avLst/>
            </a:prstGeom>
            <a:noFill/>
          </p:spPr>
          <p:txBody>
            <a:bodyPr wrap="square" rtlCol="0">
              <a:spAutoFit/>
            </a:bodyPr>
            <a:lstStyle/>
            <a:p>
              <a:pPr algn="ctr">
                <a:lnSpc>
                  <a:spcPct val="90000"/>
                </a:lnSpc>
              </a:pPr>
              <a:r>
                <a:rPr lang="en-US" i="1" dirty="0"/>
                <a:t>k</a:t>
              </a:r>
            </a:p>
          </p:txBody>
        </p:sp>
        <p:sp>
          <p:nvSpPr>
            <p:cNvPr id="13" name="TextBox 12">
              <a:extLst>
                <a:ext uri="{FF2B5EF4-FFF2-40B4-BE49-F238E27FC236}">
                  <a16:creationId xmlns:a16="http://schemas.microsoft.com/office/drawing/2014/main" id="{EC9589D4-0E64-4BF6-9EC5-30566D15CF2A}"/>
                </a:ext>
              </a:extLst>
            </p:cNvPr>
            <p:cNvSpPr txBox="1"/>
            <p:nvPr/>
          </p:nvSpPr>
          <p:spPr>
            <a:xfrm rot="16200000">
              <a:off x="4222889" y="4874389"/>
              <a:ext cx="641610" cy="341632"/>
            </a:xfrm>
            <a:prstGeom prst="rect">
              <a:avLst/>
            </a:prstGeom>
            <a:noFill/>
          </p:spPr>
          <p:txBody>
            <a:bodyPr wrap="square" rtlCol="0">
              <a:spAutoFit/>
            </a:bodyPr>
            <a:lstStyle/>
            <a:p>
              <a:pPr algn="ctr">
                <a:lnSpc>
                  <a:spcPct val="90000"/>
                </a:lnSpc>
              </a:pPr>
              <a:r>
                <a:rPr lang="en-US" i="1" dirty="0"/>
                <a:t>m</a:t>
              </a:r>
            </a:p>
          </p:txBody>
        </p:sp>
        <p:sp>
          <p:nvSpPr>
            <p:cNvPr id="14" name="TextBox 13">
              <a:extLst>
                <a:ext uri="{FF2B5EF4-FFF2-40B4-BE49-F238E27FC236}">
                  <a16:creationId xmlns:a16="http://schemas.microsoft.com/office/drawing/2014/main" id="{B81B7B8C-D0B5-4420-93EF-4BA1A200EE4B}"/>
                </a:ext>
              </a:extLst>
            </p:cNvPr>
            <p:cNvSpPr txBox="1"/>
            <p:nvPr/>
          </p:nvSpPr>
          <p:spPr>
            <a:xfrm>
              <a:off x="4580850" y="4228524"/>
              <a:ext cx="641610" cy="341632"/>
            </a:xfrm>
            <a:prstGeom prst="rect">
              <a:avLst/>
            </a:prstGeom>
            <a:noFill/>
          </p:spPr>
          <p:txBody>
            <a:bodyPr wrap="square" rtlCol="0">
              <a:spAutoFit/>
            </a:bodyPr>
            <a:lstStyle/>
            <a:p>
              <a:pPr algn="ctr">
                <a:lnSpc>
                  <a:spcPct val="90000"/>
                </a:lnSpc>
              </a:pPr>
              <a:r>
                <a:rPr lang="en-US" i="1" dirty="0"/>
                <a:t>k</a:t>
              </a:r>
            </a:p>
          </p:txBody>
        </p:sp>
        <p:sp>
          <p:nvSpPr>
            <p:cNvPr id="15" name="TextBox 14">
              <a:extLst>
                <a:ext uri="{FF2B5EF4-FFF2-40B4-BE49-F238E27FC236}">
                  <a16:creationId xmlns:a16="http://schemas.microsoft.com/office/drawing/2014/main" id="{2E133764-645E-46FC-8AFD-1CFB43216297}"/>
                </a:ext>
              </a:extLst>
            </p:cNvPr>
            <p:cNvSpPr txBox="1"/>
            <p:nvPr/>
          </p:nvSpPr>
          <p:spPr>
            <a:xfrm>
              <a:off x="5701382" y="5461450"/>
              <a:ext cx="3126932" cy="1338828"/>
            </a:xfrm>
            <a:prstGeom prst="rect">
              <a:avLst/>
            </a:prstGeom>
            <a:noFill/>
          </p:spPr>
          <p:txBody>
            <a:bodyPr wrap="square" rtlCol="0">
              <a:spAutoFit/>
            </a:bodyPr>
            <a:lstStyle/>
            <a:p>
              <a:pPr algn="ctr">
                <a:lnSpc>
                  <a:spcPct val="90000"/>
                </a:lnSpc>
              </a:pPr>
              <a:r>
                <a:rPr lang="en-US" i="1" dirty="0"/>
                <a:t>k is called ‘low-rank’. </a:t>
              </a:r>
            </a:p>
            <a:p>
              <a:pPr algn="ctr">
                <a:lnSpc>
                  <a:spcPct val="90000"/>
                </a:lnSpc>
              </a:pPr>
              <a:r>
                <a:rPr lang="en-US" i="1" dirty="0"/>
                <a:t>The positivity constraint often helps to make the factor matrices more interpretable.</a:t>
              </a:r>
            </a:p>
          </p:txBody>
        </p:sp>
      </p:grpSp>
    </p:spTree>
    <p:extLst>
      <p:ext uri="{BB962C8B-B14F-4D97-AF65-F5344CB8AC3E}">
        <p14:creationId xmlns:p14="http://schemas.microsoft.com/office/powerpoint/2010/main" val="2221811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9E43-809B-4592-82A8-BC1906EAD089}"/>
              </a:ext>
            </a:extLst>
          </p:cNvPr>
          <p:cNvSpPr>
            <a:spLocks noGrp="1"/>
          </p:cNvSpPr>
          <p:nvPr>
            <p:ph type="title"/>
          </p:nvPr>
        </p:nvSpPr>
        <p:spPr/>
        <p:txBody>
          <a:bodyPr/>
          <a:lstStyle/>
          <a:p>
            <a:r>
              <a:rPr lang="en-US" dirty="0"/>
              <a:t>Non-negative Matrix Factorization</a:t>
            </a:r>
          </a:p>
        </p:txBody>
      </p:sp>
      <p:sp>
        <p:nvSpPr>
          <p:cNvPr id="3" name="Content Placeholder 2">
            <a:extLst>
              <a:ext uri="{FF2B5EF4-FFF2-40B4-BE49-F238E27FC236}">
                <a16:creationId xmlns:a16="http://schemas.microsoft.com/office/drawing/2014/main" id="{3CA918B3-BD55-4A42-9ACA-90C8FDF5FD0B}"/>
              </a:ext>
            </a:extLst>
          </p:cNvPr>
          <p:cNvSpPr>
            <a:spLocks noGrp="1"/>
          </p:cNvSpPr>
          <p:nvPr>
            <p:ph idx="1"/>
          </p:nvPr>
        </p:nvSpPr>
        <p:spPr>
          <a:xfrm>
            <a:off x="250680" y="990600"/>
            <a:ext cx="8642640" cy="4195415"/>
          </a:xfrm>
        </p:spPr>
        <p:txBody>
          <a:bodyPr/>
          <a:lstStyle/>
          <a:p>
            <a:r>
              <a:rPr lang="en-US" dirty="0"/>
              <a:t>The downside: SVD has a unique decomposition, NMF does not. Why?</a:t>
            </a:r>
          </a:p>
          <a:p>
            <a:pPr marL="0" indent="0">
              <a:buNone/>
            </a:pP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E722C5E-8D7A-4E6B-A129-899A9A3176EB}"/>
                  </a:ext>
                </a:extLst>
              </p:cNvPr>
              <p:cNvSpPr txBox="1"/>
              <p:nvPr/>
            </p:nvSpPr>
            <p:spPr>
              <a:xfrm>
                <a:off x="681377" y="2057400"/>
                <a:ext cx="1526828" cy="387798"/>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𝑿</m:t>
                      </m:r>
                      <m:r>
                        <a:rPr lang="en-US" sz="2800" b="1"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𝑾𝑯</m:t>
                      </m:r>
                    </m:oMath>
                  </m:oMathPara>
                </a14:m>
                <a:endParaRPr lang="en-US" sz="2800" b="1" dirty="0">
                  <a:ea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FE722C5E-8D7A-4E6B-A129-899A9A3176EB}"/>
                  </a:ext>
                </a:extLst>
              </p:cNvPr>
              <p:cNvSpPr txBox="1">
                <a:spLocks noRot="1" noChangeAspect="1" noMove="1" noResize="1" noEditPoints="1" noAdjustHandles="1" noChangeArrowheads="1" noChangeShapeType="1" noTextEdit="1"/>
              </p:cNvSpPr>
              <p:nvPr/>
            </p:nvSpPr>
            <p:spPr>
              <a:xfrm>
                <a:off x="681377" y="2057400"/>
                <a:ext cx="1526828" cy="387798"/>
              </a:xfrm>
              <a:prstGeom prst="rect">
                <a:avLst/>
              </a:prstGeom>
              <a:blipFill>
                <a:blip r:embed="rId2"/>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AB9AD8A-AD86-4527-80EB-99BF591950C7}"/>
              </a:ext>
            </a:extLst>
          </p:cNvPr>
          <p:cNvSpPr txBox="1"/>
          <p:nvPr/>
        </p:nvSpPr>
        <p:spPr>
          <a:xfrm>
            <a:off x="358691" y="2524202"/>
            <a:ext cx="4278736" cy="341632"/>
          </a:xfrm>
          <a:prstGeom prst="rect">
            <a:avLst/>
          </a:prstGeom>
          <a:noFill/>
        </p:spPr>
        <p:txBody>
          <a:bodyPr wrap="none" rtlCol="0">
            <a:spAutoFit/>
          </a:bodyPr>
          <a:lstStyle/>
          <a:p>
            <a:pPr algn="ctr">
              <a:lnSpc>
                <a:spcPct val="90000"/>
              </a:lnSpc>
            </a:pPr>
            <a:r>
              <a:rPr lang="en-US" dirty="0"/>
              <a:t>Assume we have another matrix </a:t>
            </a:r>
            <a:r>
              <a:rPr lang="en-US" b="1" dirty="0"/>
              <a:t>BB</a:t>
            </a:r>
            <a:r>
              <a:rPr lang="en-US" b="1" baseline="30000" dirty="0"/>
              <a:t>T </a:t>
            </a:r>
            <a:r>
              <a:rPr lang="en-US" b="1" dirty="0"/>
              <a:t>= I</a:t>
            </a:r>
          </a:p>
        </p:txBody>
      </p:sp>
      <p:sp>
        <p:nvSpPr>
          <p:cNvPr id="19" name="TextBox 18">
            <a:extLst>
              <a:ext uri="{FF2B5EF4-FFF2-40B4-BE49-F238E27FC236}">
                <a16:creationId xmlns:a16="http://schemas.microsoft.com/office/drawing/2014/main" id="{4A4B000D-4873-4F22-B976-D80C5170806A}"/>
              </a:ext>
            </a:extLst>
          </p:cNvPr>
          <p:cNvSpPr txBox="1"/>
          <p:nvPr/>
        </p:nvSpPr>
        <p:spPr>
          <a:xfrm>
            <a:off x="384244" y="2930719"/>
            <a:ext cx="2121093" cy="341632"/>
          </a:xfrm>
          <a:prstGeom prst="rect">
            <a:avLst/>
          </a:prstGeom>
          <a:noFill/>
        </p:spPr>
        <p:txBody>
          <a:bodyPr wrap="none" rtlCol="0">
            <a:spAutoFit/>
          </a:bodyPr>
          <a:lstStyle/>
          <a:p>
            <a:pPr algn="ctr">
              <a:lnSpc>
                <a:spcPct val="90000"/>
              </a:lnSpc>
            </a:pPr>
            <a:r>
              <a:rPr lang="en-US" dirty="0"/>
              <a:t>Then, we can write</a:t>
            </a:r>
            <a:endParaRPr lang="en-US" b="1" baseline="30000"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AB78F2-03A0-48EE-A0E9-B0DF998B29EF}"/>
                  </a:ext>
                </a:extLst>
              </p:cNvPr>
              <p:cNvSpPr txBox="1"/>
              <p:nvPr/>
            </p:nvSpPr>
            <p:spPr>
              <a:xfrm>
                <a:off x="533400" y="3429000"/>
                <a:ext cx="2224583" cy="394723"/>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𝑿</m:t>
                      </m:r>
                      <m:r>
                        <a:rPr lang="en-US" sz="2800" b="1"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𝑾𝑩</m:t>
                      </m:r>
                      <m:sSup>
                        <m:sSupPr>
                          <m:ctrlPr>
                            <a:rPr lang="en-US" sz="2800" b="1" i="1" smtClean="0">
                              <a:latin typeface="Cambria Math" panose="02040503050406030204" pitchFamily="18" charset="0"/>
                              <a:ea typeface="Cambria Math" panose="02040503050406030204" pitchFamily="18" charset="0"/>
                            </a:rPr>
                          </m:ctrlPr>
                        </m:sSupPr>
                        <m:e>
                          <m:r>
                            <a:rPr lang="en-US" sz="2800" b="1" i="1" smtClean="0">
                              <a:latin typeface="Cambria Math" panose="02040503050406030204" pitchFamily="18" charset="0"/>
                              <a:ea typeface="Cambria Math" panose="02040503050406030204" pitchFamily="18" charset="0"/>
                            </a:rPr>
                            <m:t>𝑩</m:t>
                          </m:r>
                        </m:e>
                        <m:sup>
                          <m:r>
                            <a:rPr lang="en-US" sz="2800" b="1" i="1" smtClean="0">
                              <a:latin typeface="Cambria Math" panose="02040503050406030204" pitchFamily="18" charset="0"/>
                              <a:ea typeface="Cambria Math" panose="02040503050406030204" pitchFamily="18" charset="0"/>
                            </a:rPr>
                            <m:t>𝑻</m:t>
                          </m:r>
                        </m:sup>
                      </m:sSup>
                      <m:r>
                        <a:rPr lang="en-US" sz="2800" b="1" i="1" smtClean="0">
                          <a:latin typeface="Cambria Math" panose="02040503050406030204" pitchFamily="18" charset="0"/>
                          <a:ea typeface="Cambria Math" panose="02040503050406030204" pitchFamily="18" charset="0"/>
                        </a:rPr>
                        <m:t>𝑯</m:t>
                      </m:r>
                    </m:oMath>
                  </m:oMathPara>
                </a14:m>
                <a:endParaRPr lang="en-US" sz="2800" b="1" dirty="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64AB78F2-03A0-48EE-A0E9-B0DF998B29EF}"/>
                  </a:ext>
                </a:extLst>
              </p:cNvPr>
              <p:cNvSpPr txBox="1">
                <a:spLocks noRot="1" noChangeAspect="1" noMove="1" noResize="1" noEditPoints="1" noAdjustHandles="1" noChangeArrowheads="1" noChangeShapeType="1" noTextEdit="1"/>
              </p:cNvSpPr>
              <p:nvPr/>
            </p:nvSpPr>
            <p:spPr>
              <a:xfrm>
                <a:off x="533400" y="3429000"/>
                <a:ext cx="2224583" cy="39472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41DAD09-46B3-4712-BED7-9B838B90ABAB}"/>
                  </a:ext>
                </a:extLst>
              </p:cNvPr>
              <p:cNvSpPr txBox="1"/>
              <p:nvPr/>
            </p:nvSpPr>
            <p:spPr>
              <a:xfrm>
                <a:off x="506858" y="4073543"/>
                <a:ext cx="2671822" cy="394723"/>
              </a:xfrm>
              <a:prstGeom prst="rect">
                <a:avLst/>
              </a:prstGeom>
              <a:noFill/>
            </p:spPr>
            <p:txBody>
              <a:bodyPr wrap="none" lIns="0" tIns="0" rIns="0" bIns="0" rtlCol="0">
                <a:spAutoFit/>
              </a:bodyPr>
              <a:lstStyle/>
              <a:p>
                <a:pPr algn="ctr">
                  <a:lnSpc>
                    <a:spcPct val="90000"/>
                  </a:lnSpc>
                </a:pPr>
                <a14:m>
                  <m:oMath xmlns:m="http://schemas.openxmlformats.org/officeDocument/2006/math">
                    <m:r>
                      <a:rPr lang="en-US" sz="2800" b="1" i="1" smtClean="0">
                        <a:latin typeface="Cambria Math" panose="02040503050406030204" pitchFamily="18" charset="0"/>
                      </a:rPr>
                      <m:t>𝑿</m:t>
                    </m:r>
                    <m:r>
                      <a:rPr lang="en-US" sz="2800" b="1"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𝑾𝑩</m:t>
                    </m:r>
                    <m:sSup>
                      <m:sSupPr>
                        <m:ctrlPr>
                          <a:rPr lang="en-US" sz="2800" b="1" i="1" smtClean="0">
                            <a:latin typeface="Cambria Math" panose="02040503050406030204" pitchFamily="18" charset="0"/>
                            <a:ea typeface="Cambria Math" panose="02040503050406030204" pitchFamily="18" charset="0"/>
                          </a:rPr>
                        </m:ctrlPr>
                      </m:sSupPr>
                      <m:e>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𝑩</m:t>
                        </m:r>
                      </m:e>
                      <m:sup>
                        <m:r>
                          <a:rPr lang="en-US" sz="2800" b="1" i="1" smtClean="0">
                            <a:latin typeface="Cambria Math" panose="02040503050406030204" pitchFamily="18" charset="0"/>
                            <a:ea typeface="Cambria Math" panose="02040503050406030204" pitchFamily="18" charset="0"/>
                          </a:rPr>
                          <m:t>𝑻</m:t>
                        </m:r>
                      </m:sup>
                    </m:sSup>
                    <m:r>
                      <a:rPr lang="en-US" sz="2800" b="1" i="1" smtClean="0">
                        <a:latin typeface="Cambria Math" panose="02040503050406030204" pitchFamily="18" charset="0"/>
                        <a:ea typeface="Cambria Math" panose="02040503050406030204" pitchFamily="18" charset="0"/>
                      </a:rPr>
                      <m:t>𝑯</m:t>
                    </m:r>
                  </m:oMath>
                </a14:m>
                <a:r>
                  <a:rPr lang="en-US" sz="2800" b="1" dirty="0">
                    <a:ea typeface="Cambria Math" panose="02040503050406030204" pitchFamily="18" charset="0"/>
                  </a:rPr>
                  <a:t>)</a:t>
                </a:r>
              </a:p>
            </p:txBody>
          </p:sp>
        </mc:Choice>
        <mc:Fallback xmlns="">
          <p:sp>
            <p:nvSpPr>
              <p:cNvPr id="21" name="TextBox 20">
                <a:extLst>
                  <a:ext uri="{FF2B5EF4-FFF2-40B4-BE49-F238E27FC236}">
                    <a16:creationId xmlns:a16="http://schemas.microsoft.com/office/drawing/2014/main" id="{C41DAD09-46B3-4712-BED7-9B838B90ABAB}"/>
                  </a:ext>
                </a:extLst>
              </p:cNvPr>
              <p:cNvSpPr txBox="1">
                <a:spLocks noRot="1" noChangeAspect="1" noMove="1" noResize="1" noEditPoints="1" noAdjustHandles="1" noChangeArrowheads="1" noChangeShapeType="1" noTextEdit="1"/>
              </p:cNvSpPr>
              <p:nvPr/>
            </p:nvSpPr>
            <p:spPr>
              <a:xfrm>
                <a:off x="506858" y="4073543"/>
                <a:ext cx="2671822" cy="394723"/>
              </a:xfrm>
              <a:prstGeom prst="rect">
                <a:avLst/>
              </a:prstGeom>
              <a:blipFill>
                <a:blip r:embed="rId4"/>
                <a:stretch>
                  <a:fillRect l="-228" t="-36923" r="-7991" b="-53846"/>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993FC51-2C60-49BD-81BA-EA712054C102}"/>
              </a:ext>
            </a:extLst>
          </p:cNvPr>
          <p:cNvSpPr txBox="1"/>
          <p:nvPr/>
        </p:nvSpPr>
        <p:spPr>
          <a:xfrm>
            <a:off x="229276" y="4800608"/>
            <a:ext cx="7378943" cy="341632"/>
          </a:xfrm>
          <a:prstGeom prst="rect">
            <a:avLst/>
          </a:prstGeom>
          <a:noFill/>
        </p:spPr>
        <p:txBody>
          <a:bodyPr wrap="none" rtlCol="0">
            <a:spAutoFit/>
          </a:bodyPr>
          <a:lstStyle/>
          <a:p>
            <a:pPr algn="ctr">
              <a:lnSpc>
                <a:spcPct val="90000"/>
              </a:lnSpc>
            </a:pPr>
            <a:r>
              <a:rPr lang="en-US" dirty="0"/>
              <a:t>Therefore, we have now found new factors for the NMF decomposition.</a:t>
            </a:r>
            <a:endParaRPr lang="en-US" b="1" dirty="0"/>
          </a:p>
        </p:txBody>
      </p:sp>
      <p:sp>
        <p:nvSpPr>
          <p:cNvPr id="23" name="Content Placeholder 2">
            <a:extLst>
              <a:ext uri="{FF2B5EF4-FFF2-40B4-BE49-F238E27FC236}">
                <a16:creationId xmlns:a16="http://schemas.microsoft.com/office/drawing/2014/main" id="{A01497B1-CC6F-4A54-BCDF-732BD204961A}"/>
              </a:ext>
            </a:extLst>
          </p:cNvPr>
          <p:cNvSpPr txBox="1">
            <a:spLocks/>
          </p:cNvSpPr>
          <p:nvPr/>
        </p:nvSpPr>
        <p:spPr bwMode="auto">
          <a:xfrm>
            <a:off x="185674" y="5474582"/>
            <a:ext cx="8642640" cy="4195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lnSpc>
                <a:spcPct val="90000"/>
              </a:lnSpc>
              <a:spcBef>
                <a:spcPts val="1400"/>
              </a:spcBef>
              <a:spcAft>
                <a:spcPct val="0"/>
              </a:spcAft>
              <a:buClr>
                <a:schemeClr val="tx2"/>
              </a:buClr>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0" fontAlgn="base" hangingPunct="0">
              <a:lnSpc>
                <a:spcPct val="90000"/>
              </a:lnSpc>
              <a:spcBef>
                <a:spcPts val="800"/>
              </a:spcBef>
              <a:spcAft>
                <a:spcPct val="0"/>
              </a:spcAft>
              <a:buClr>
                <a:schemeClr val="tx2"/>
              </a:buClr>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0" fontAlgn="base" hangingPunct="0">
              <a:lnSpc>
                <a:spcPct val="90000"/>
              </a:lnSpc>
              <a:spcBef>
                <a:spcPts val="800"/>
              </a:spcBef>
              <a:spcAft>
                <a:spcPct val="0"/>
              </a:spcAft>
              <a:buClr>
                <a:schemeClr val="tx2"/>
              </a:buClr>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0" fontAlgn="base" hangingPunct="0">
              <a:lnSpc>
                <a:spcPct val="90000"/>
              </a:lnSpc>
              <a:spcBef>
                <a:spcPts val="800"/>
              </a:spcBef>
              <a:spcAft>
                <a:spcPct val="0"/>
              </a:spcAft>
              <a:buClr>
                <a:schemeClr val="tx2"/>
              </a:buClr>
              <a:buFont typeface="Arial"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0" fontAlgn="base" hangingPunct="0">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But in reality, this can be alleviated by e.g. imposing more constraints such as sum-to-one, sparsity, etc.</a:t>
            </a:r>
          </a:p>
          <a:p>
            <a:pPr marL="0" indent="0">
              <a:buFont typeface="Arial" pitchFamily="34" charset="0"/>
              <a:buNone/>
            </a:pPr>
            <a:endParaRPr lang="en-US" dirty="0"/>
          </a:p>
        </p:txBody>
      </p:sp>
    </p:spTree>
    <p:extLst>
      <p:ext uri="{BB962C8B-B14F-4D97-AF65-F5344CB8AC3E}">
        <p14:creationId xmlns:p14="http://schemas.microsoft.com/office/powerpoint/2010/main" val="1409968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C3903-58F1-400A-9998-8AF8031D4F8C}"/>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8A4E0359-9228-40AE-ACD6-4AE82272BA48}"/>
              </a:ext>
            </a:extLst>
          </p:cNvPr>
          <p:cNvSpPr>
            <a:spLocks noGrp="1"/>
          </p:cNvSpPr>
          <p:nvPr>
            <p:ph idx="1"/>
          </p:nvPr>
        </p:nvSpPr>
        <p:spPr>
          <a:xfrm>
            <a:off x="192024" y="3048000"/>
            <a:ext cx="8642640" cy="918815"/>
          </a:xfrm>
        </p:spPr>
        <p:txBody>
          <a:bodyPr/>
          <a:lstStyle/>
          <a:p>
            <a:pPr marL="0" indent="0">
              <a:buNone/>
            </a:pPr>
            <a:r>
              <a:rPr lang="en-US" dirty="0"/>
              <a:t>Example on using NMF on an EELS spectroscopic dataset</a:t>
            </a:r>
          </a:p>
        </p:txBody>
      </p:sp>
    </p:spTree>
    <p:extLst>
      <p:ext uri="{BB962C8B-B14F-4D97-AF65-F5344CB8AC3E}">
        <p14:creationId xmlns:p14="http://schemas.microsoft.com/office/powerpoint/2010/main" val="2625923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D9832-92E7-4AC7-8200-05E6B7BBAFCA}"/>
              </a:ext>
            </a:extLst>
          </p:cNvPr>
          <p:cNvSpPr>
            <a:spLocks noGrp="1"/>
          </p:cNvSpPr>
          <p:nvPr>
            <p:ph type="title"/>
          </p:nvPr>
        </p:nvSpPr>
        <p:spPr/>
        <p:txBody>
          <a:bodyPr/>
          <a:lstStyle/>
          <a:p>
            <a:r>
              <a:rPr lang="en-US" dirty="0"/>
              <a:t>Independent Component Analysis</a:t>
            </a:r>
          </a:p>
        </p:txBody>
      </p:sp>
      <p:sp>
        <p:nvSpPr>
          <p:cNvPr id="3" name="Content Placeholder 2">
            <a:extLst>
              <a:ext uri="{FF2B5EF4-FFF2-40B4-BE49-F238E27FC236}">
                <a16:creationId xmlns:a16="http://schemas.microsoft.com/office/drawing/2014/main" id="{5E2266C2-B47A-481A-81A0-58B06CC41621}"/>
              </a:ext>
            </a:extLst>
          </p:cNvPr>
          <p:cNvSpPr>
            <a:spLocks noGrp="1"/>
          </p:cNvSpPr>
          <p:nvPr>
            <p:ph idx="1"/>
          </p:nvPr>
        </p:nvSpPr>
        <p:spPr>
          <a:xfrm>
            <a:off x="204867" y="838200"/>
            <a:ext cx="8642640" cy="2366615"/>
          </a:xfrm>
        </p:spPr>
        <p:txBody>
          <a:bodyPr/>
          <a:lstStyle/>
          <a:p>
            <a:r>
              <a:rPr lang="en-US" dirty="0"/>
              <a:t>In some situations, we need to determine a constituent signal from a number of signals generated from independent sources</a:t>
            </a:r>
          </a:p>
          <a:p>
            <a:r>
              <a:rPr lang="en-US" dirty="0"/>
              <a:t>Example: Attempting to listen to one person when many other people are talking.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6DAAD49-4CCF-4172-A6F9-3A1A5660627F}"/>
                  </a:ext>
                </a:extLst>
              </p:cNvPr>
              <p:cNvSpPr/>
              <p:nvPr/>
            </p:nvSpPr>
            <p:spPr>
              <a:xfrm>
                <a:off x="574499" y="4040743"/>
                <a:ext cx="2905347" cy="430887"/>
              </a:xfrm>
              <a:prstGeom prst="rect">
                <a:avLst/>
              </a:prstGeom>
            </p:spPr>
            <p:txBody>
              <a:bodyPr wrap="none">
                <a:spAutoFit/>
              </a:bodyPr>
              <a:lstStyle/>
              <a:p>
                <a14:m>
                  <m:oMath xmlns:m="http://schemas.openxmlformats.org/officeDocument/2006/math">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1</m:t>
                            </m:r>
                          </m:sub>
                        </m:sSub>
                        <m:d>
                          <m:dPr>
                            <m:ctrlPr>
                              <a:rPr lang="en-US" sz="2200" i="1">
                                <a:latin typeface="Cambria Math" panose="02040503050406030204" pitchFamily="18" charset="0"/>
                              </a:rPr>
                            </m:ctrlPr>
                          </m:dPr>
                          <m:e>
                            <m:r>
                              <a:rPr lang="en-US" sz="2200" i="1">
                                <a:latin typeface="Cambria Math"/>
                              </a:rPr>
                              <m:t>𝑡</m:t>
                            </m:r>
                          </m:e>
                        </m:d>
                        <m:r>
                          <a:rPr lang="en-US" sz="2200" i="1">
                            <a:latin typeface="Cambria Math"/>
                          </a:rPr>
                          <m:t>, </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2</m:t>
                            </m:r>
                          </m:sub>
                        </m:sSub>
                        <m:d>
                          <m:dPr>
                            <m:ctrlPr>
                              <a:rPr lang="en-US" sz="2200" i="1">
                                <a:latin typeface="Cambria Math" panose="02040503050406030204" pitchFamily="18" charset="0"/>
                              </a:rPr>
                            </m:ctrlPr>
                          </m:dPr>
                          <m:e>
                            <m:r>
                              <a:rPr lang="en-US" sz="2200" i="1">
                                <a:latin typeface="Cambria Math"/>
                              </a:rPr>
                              <m:t>𝑡</m:t>
                            </m:r>
                          </m:e>
                        </m:d>
                        <m:r>
                          <a:rPr lang="en-US" sz="2200" i="1">
                            <a:latin typeface="Cambria Math"/>
                          </a:rPr>
                          <m:t>, …</m:t>
                        </m:r>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𝑛</m:t>
                            </m:r>
                          </m:sub>
                        </m:sSub>
                        <m:d>
                          <m:dPr>
                            <m:ctrlPr>
                              <a:rPr lang="en-US" sz="2200" i="1">
                                <a:latin typeface="Cambria Math" panose="02040503050406030204" pitchFamily="18" charset="0"/>
                              </a:rPr>
                            </m:ctrlPr>
                          </m:dPr>
                          <m:e>
                            <m:r>
                              <a:rPr lang="en-US" sz="2200" i="1">
                                <a:latin typeface="Cambria Math"/>
                              </a:rPr>
                              <m:t>𝑡</m:t>
                            </m:r>
                          </m:e>
                        </m:d>
                      </m:e>
                    </m:d>
                  </m:oMath>
                </a14:m>
                <a:r>
                  <a:rPr lang="en-US" sz="2200" dirty="0"/>
                  <a:t> </a:t>
                </a:r>
              </a:p>
            </p:txBody>
          </p:sp>
        </mc:Choice>
        <mc:Fallback xmlns="">
          <p:sp>
            <p:nvSpPr>
              <p:cNvPr id="4" name="Rectangle 3">
                <a:extLst>
                  <a:ext uri="{FF2B5EF4-FFF2-40B4-BE49-F238E27FC236}">
                    <a16:creationId xmlns:a16="http://schemas.microsoft.com/office/drawing/2014/main" id="{B6DAAD49-4CCF-4172-A6F9-3A1A5660627F}"/>
                  </a:ext>
                </a:extLst>
              </p:cNvPr>
              <p:cNvSpPr>
                <a:spLocks noRot="1" noChangeAspect="1" noMove="1" noResize="1" noEditPoints="1" noAdjustHandles="1" noChangeArrowheads="1" noChangeShapeType="1" noTextEdit="1"/>
              </p:cNvSpPr>
              <p:nvPr/>
            </p:nvSpPr>
            <p:spPr>
              <a:xfrm>
                <a:off x="574499" y="4040743"/>
                <a:ext cx="2905347" cy="430887"/>
              </a:xfrm>
              <a:prstGeom prst="rect">
                <a:avLst/>
              </a:prstGeom>
              <a:blipFill>
                <a:blip r:embed="rId2"/>
                <a:stretch>
                  <a:fillRect b="-5634"/>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6E457F2-439B-4275-8A54-B4154625C00E}"/>
              </a:ext>
            </a:extLst>
          </p:cNvPr>
          <p:cNvSpPr txBox="1"/>
          <p:nvPr/>
        </p:nvSpPr>
        <p:spPr>
          <a:xfrm>
            <a:off x="533400" y="3204815"/>
            <a:ext cx="2743200" cy="590931"/>
          </a:xfrm>
          <a:prstGeom prst="rect">
            <a:avLst/>
          </a:prstGeom>
          <a:noFill/>
        </p:spPr>
        <p:txBody>
          <a:bodyPr wrap="square" rtlCol="0">
            <a:spAutoFit/>
          </a:bodyPr>
          <a:lstStyle/>
          <a:p>
            <a:pPr algn="ctr">
              <a:lnSpc>
                <a:spcPct val="90000"/>
              </a:lnSpc>
            </a:pPr>
            <a:r>
              <a:rPr lang="en-US" dirty="0"/>
              <a:t>For example, if we have time series signals: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8C1C0BE-D4B3-4B87-8DD7-C2B9D1E69587}"/>
                  </a:ext>
                </a:extLst>
              </p:cNvPr>
              <p:cNvSpPr/>
              <p:nvPr/>
            </p:nvSpPr>
            <p:spPr>
              <a:xfrm>
                <a:off x="4293682" y="3665032"/>
                <a:ext cx="2823145" cy="1182311"/>
              </a:xfrm>
              <a:prstGeom prst="rect">
                <a:avLst/>
              </a:prstGeom>
            </p:spPr>
            <p:txBody>
              <a:bodyPr wrap="none">
                <a:spAutoFit/>
              </a:bodyPr>
              <a:lstStyle/>
              <a:p>
                <a:r>
                  <a:rPr lang="en-US" dirty="0"/>
                  <a:t> </a:t>
                </a:r>
                <a14:m>
                  <m:oMath xmlns:m="http://schemas.openxmlformats.org/officeDocument/2006/math">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1</m:t>
                                  </m:r>
                                </m:sub>
                              </m:sSub>
                              <m:r>
                                <a:rPr lang="en-US" sz="2200" i="1">
                                  <a:latin typeface="Cambria Math"/>
                                </a:rPr>
                                <m:t>(</m:t>
                              </m:r>
                              <m:r>
                                <a:rPr lang="en-US" sz="2200" i="1">
                                  <a:latin typeface="Cambria Math"/>
                                </a:rPr>
                                <m:t>𝑡</m:t>
                              </m:r>
                              <m:r>
                                <a:rPr lang="en-US" sz="2200" i="1">
                                  <a:latin typeface="Cambria Math"/>
                                </a:rPr>
                                <m:t>)</m:t>
                              </m:r>
                            </m:e>
                          </m:mr>
                          <m:mr>
                            <m:e>
                              <m:r>
                                <a:rPr lang="en-US" sz="2200" i="1">
                                  <a:latin typeface="Cambria Math"/>
                                </a:rPr>
                                <m:t>…</m:t>
                              </m:r>
                            </m:e>
                          </m:mr>
                          <m:mr>
                            <m:e>
                              <m:sSub>
                                <m:sSubPr>
                                  <m:ctrlPr>
                                    <a:rPr lang="en-US" sz="2200" i="1">
                                      <a:latin typeface="Cambria Math" panose="02040503050406030204" pitchFamily="18" charset="0"/>
                                    </a:rPr>
                                  </m:ctrlPr>
                                </m:sSubPr>
                                <m:e>
                                  <m:r>
                                    <a:rPr lang="en-US" sz="2200" i="1">
                                      <a:latin typeface="Cambria Math"/>
                                    </a:rPr>
                                    <m:t>𝑅</m:t>
                                  </m:r>
                                </m:e>
                                <m:sub>
                                  <m:r>
                                    <a:rPr lang="en-US" sz="2200" i="1">
                                      <a:latin typeface="Cambria Math"/>
                                    </a:rPr>
                                    <m:t>𝑛</m:t>
                                  </m:r>
                                </m:sub>
                              </m:sSub>
                              <m:r>
                                <a:rPr lang="en-US" sz="2200" i="1">
                                  <a:latin typeface="Cambria Math"/>
                                </a:rPr>
                                <m:t>(</m:t>
                              </m:r>
                              <m:r>
                                <a:rPr lang="en-US" sz="2200" i="1">
                                  <a:latin typeface="Cambria Math"/>
                                </a:rPr>
                                <m:t>𝑡</m:t>
                              </m:r>
                              <m:r>
                                <a:rPr lang="en-US" sz="2200" i="1">
                                  <a:latin typeface="Cambria Math"/>
                                </a:rPr>
                                <m:t>)</m:t>
                              </m:r>
                            </m:e>
                          </m:mr>
                        </m:m>
                      </m:e>
                    </m:d>
                    <m:r>
                      <a:rPr lang="en-US" sz="2200" i="1">
                        <a:latin typeface="Cambria Math"/>
                      </a:rPr>
                      <m:t>=</m:t>
                    </m:r>
                    <m:r>
                      <a:rPr lang="en-US" sz="2200" b="1" i="1">
                        <a:latin typeface="Cambria Math"/>
                      </a:rPr>
                      <m:t>𝑨</m:t>
                    </m:r>
                    <m:d>
                      <m:dPr>
                        <m:ctrlPr>
                          <a:rPr lang="en-US" sz="2200" i="1">
                            <a:latin typeface="Cambria Math" panose="02040503050406030204" pitchFamily="18" charset="0"/>
                          </a:rPr>
                        </m:ctrlPr>
                      </m:dPr>
                      <m:e>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i="1">
                                      <a:latin typeface="Cambria Math"/>
                                    </a:rPr>
                                    <m:t>𝑠</m:t>
                                  </m:r>
                                </m:e>
                                <m:sub>
                                  <m:r>
                                    <a:rPr lang="en-US" sz="2200" i="1">
                                      <a:latin typeface="Cambria Math"/>
                                    </a:rPr>
                                    <m:t>1</m:t>
                                  </m:r>
                                </m:sub>
                              </m:sSub>
                              <m:r>
                                <a:rPr lang="en-US" sz="2200" i="1">
                                  <a:latin typeface="Cambria Math"/>
                                </a:rPr>
                                <m:t>(</m:t>
                              </m:r>
                              <m:r>
                                <a:rPr lang="en-US" sz="2200" i="1">
                                  <a:latin typeface="Cambria Math"/>
                                </a:rPr>
                                <m:t>𝑡</m:t>
                              </m:r>
                              <m:r>
                                <a:rPr lang="en-US" sz="2200" i="1">
                                  <a:latin typeface="Cambria Math"/>
                                </a:rPr>
                                <m:t>)</m:t>
                              </m:r>
                            </m:e>
                          </m:mr>
                          <m:mr>
                            <m:e>
                              <m:eqArr>
                                <m:eqArrPr>
                                  <m:ctrlPr>
                                    <a:rPr lang="en-US" sz="2200" b="0" i="1" smtClean="0">
                                      <a:latin typeface="Cambria Math" panose="02040503050406030204" pitchFamily="18" charset="0"/>
                                    </a:rPr>
                                  </m:ctrlPr>
                                </m:eqArrPr>
                                <m:e>
                                  <m:r>
                                    <a:rPr lang="en-US" sz="2200" b="0" i="1" smtClean="0">
                                      <a:latin typeface="Cambria Math"/>
                                    </a:rPr>
                                    <m:t>…</m:t>
                                  </m:r>
                                </m:e>
                                <m:e>
                                  <m:sSub>
                                    <m:sSubPr>
                                      <m:ctrlPr>
                                        <a:rPr lang="en-US" sz="2200" b="0" i="1" smtClean="0">
                                          <a:latin typeface="Cambria Math" panose="02040503050406030204" pitchFamily="18" charset="0"/>
                                        </a:rPr>
                                      </m:ctrlPr>
                                    </m:sSubPr>
                                    <m:e>
                                      <m:r>
                                        <a:rPr lang="en-US" sz="2200" b="0" i="1" smtClean="0">
                                          <a:latin typeface="Cambria Math"/>
                                        </a:rPr>
                                        <m:t>𝑠</m:t>
                                      </m:r>
                                    </m:e>
                                    <m:sub>
                                      <m:r>
                                        <a:rPr lang="en-US" sz="2200" b="0" i="1" smtClean="0">
                                          <a:latin typeface="Cambria Math"/>
                                        </a:rPr>
                                        <m:t>𝑛</m:t>
                                      </m:r>
                                    </m:sub>
                                  </m:sSub>
                                  <m:r>
                                    <a:rPr lang="en-US" sz="2200" b="0" i="1" smtClean="0">
                                      <a:latin typeface="Cambria Math"/>
                                    </a:rPr>
                                    <m:t>(</m:t>
                                  </m:r>
                                  <m:r>
                                    <a:rPr lang="en-US" sz="2200" b="0" i="1" smtClean="0">
                                      <a:latin typeface="Cambria Math"/>
                                    </a:rPr>
                                    <m:t>𝑡</m:t>
                                  </m:r>
                                  <m:r>
                                    <a:rPr lang="en-US" sz="2200" b="0" i="1" smtClean="0">
                                      <a:latin typeface="Cambria Math"/>
                                    </a:rPr>
                                    <m:t>)</m:t>
                                  </m:r>
                                </m:e>
                              </m:eqArr>
                            </m:e>
                          </m:mr>
                        </m:m>
                      </m:e>
                    </m:d>
                  </m:oMath>
                </a14:m>
                <a:endParaRPr lang="en-US" sz="2200" dirty="0"/>
              </a:p>
            </p:txBody>
          </p:sp>
        </mc:Choice>
        <mc:Fallback xmlns="">
          <p:sp>
            <p:nvSpPr>
              <p:cNvPr id="6" name="Rectangle 5">
                <a:extLst>
                  <a:ext uri="{FF2B5EF4-FFF2-40B4-BE49-F238E27FC236}">
                    <a16:creationId xmlns:a16="http://schemas.microsoft.com/office/drawing/2014/main" id="{38C1C0BE-D4B3-4B87-8DD7-C2B9D1E69587}"/>
                  </a:ext>
                </a:extLst>
              </p:cNvPr>
              <p:cNvSpPr>
                <a:spLocks noRot="1" noChangeAspect="1" noMove="1" noResize="1" noEditPoints="1" noAdjustHandles="1" noChangeArrowheads="1" noChangeShapeType="1" noTextEdit="1"/>
              </p:cNvSpPr>
              <p:nvPr/>
            </p:nvSpPr>
            <p:spPr>
              <a:xfrm>
                <a:off x="4293682" y="3665032"/>
                <a:ext cx="2823145" cy="1182311"/>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BA7E0DC-7B56-4414-9859-1025CAD0A643}"/>
              </a:ext>
            </a:extLst>
          </p:cNvPr>
          <p:cNvSpPr txBox="1"/>
          <p:nvPr/>
        </p:nvSpPr>
        <p:spPr>
          <a:xfrm>
            <a:off x="4572000" y="3074971"/>
            <a:ext cx="2743200" cy="590931"/>
          </a:xfrm>
          <a:prstGeom prst="rect">
            <a:avLst/>
          </a:prstGeom>
          <a:noFill/>
        </p:spPr>
        <p:txBody>
          <a:bodyPr wrap="square" rtlCol="0">
            <a:spAutoFit/>
          </a:bodyPr>
          <a:lstStyle/>
          <a:p>
            <a:pPr algn="ctr">
              <a:lnSpc>
                <a:spcPct val="90000"/>
              </a:lnSpc>
            </a:pPr>
            <a:r>
              <a:rPr lang="en-US" dirty="0"/>
              <a:t>Then we wish to compute</a:t>
            </a:r>
          </a:p>
        </p:txBody>
      </p:sp>
      <p:sp>
        <p:nvSpPr>
          <p:cNvPr id="8" name="Arrow: Right 7">
            <a:extLst>
              <a:ext uri="{FF2B5EF4-FFF2-40B4-BE49-F238E27FC236}">
                <a16:creationId xmlns:a16="http://schemas.microsoft.com/office/drawing/2014/main" id="{E0FC1956-3F1E-4BE8-B334-1C4556B7F05D}"/>
              </a:ext>
            </a:extLst>
          </p:cNvPr>
          <p:cNvSpPr/>
          <p:nvPr/>
        </p:nvSpPr>
        <p:spPr>
          <a:xfrm>
            <a:off x="3547967" y="4058723"/>
            <a:ext cx="745715" cy="445921"/>
          </a:xfrm>
          <a:prstGeom prst="rightArrow">
            <a:avLst/>
          </a:prstGeom>
          <a:solidFill>
            <a:schemeClr val="tx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9" name="TextBox 8">
            <a:extLst>
              <a:ext uri="{FF2B5EF4-FFF2-40B4-BE49-F238E27FC236}">
                <a16:creationId xmlns:a16="http://schemas.microsoft.com/office/drawing/2014/main" id="{25E831E3-E8D0-45ED-901A-824E73B76ACC}"/>
              </a:ext>
            </a:extLst>
          </p:cNvPr>
          <p:cNvSpPr txBox="1"/>
          <p:nvPr/>
        </p:nvSpPr>
        <p:spPr>
          <a:xfrm>
            <a:off x="2549224" y="3673935"/>
            <a:ext cx="2743200" cy="341632"/>
          </a:xfrm>
          <a:prstGeom prst="rect">
            <a:avLst/>
          </a:prstGeom>
          <a:noFill/>
        </p:spPr>
        <p:txBody>
          <a:bodyPr wrap="square" rtlCol="0">
            <a:spAutoFit/>
          </a:bodyPr>
          <a:lstStyle/>
          <a:p>
            <a:pPr algn="ctr">
              <a:lnSpc>
                <a:spcPct val="90000"/>
              </a:lnSpc>
            </a:pPr>
            <a:r>
              <a:rPr lang="en-US" b="1" dirty="0"/>
              <a:t>ICA</a:t>
            </a:r>
          </a:p>
        </p:txBody>
      </p:sp>
      <p:sp>
        <p:nvSpPr>
          <p:cNvPr id="10" name="TextBox 9">
            <a:extLst>
              <a:ext uri="{FF2B5EF4-FFF2-40B4-BE49-F238E27FC236}">
                <a16:creationId xmlns:a16="http://schemas.microsoft.com/office/drawing/2014/main" id="{D5AE1F6B-CA7C-4877-A21C-2DEBA8285410}"/>
              </a:ext>
            </a:extLst>
          </p:cNvPr>
          <p:cNvSpPr txBox="1"/>
          <p:nvPr/>
        </p:nvSpPr>
        <p:spPr>
          <a:xfrm>
            <a:off x="574499" y="5105400"/>
            <a:ext cx="7655101" cy="1338828"/>
          </a:xfrm>
          <a:prstGeom prst="rect">
            <a:avLst/>
          </a:prstGeom>
          <a:noFill/>
        </p:spPr>
        <p:txBody>
          <a:bodyPr wrap="square" rtlCol="0">
            <a:spAutoFit/>
          </a:bodyPr>
          <a:lstStyle/>
          <a:p>
            <a:pPr algn="ctr">
              <a:lnSpc>
                <a:spcPct val="90000"/>
              </a:lnSpc>
            </a:pPr>
            <a:r>
              <a:rPr lang="en-US" dirty="0"/>
              <a:t>We need to specify the number of signals n</a:t>
            </a:r>
          </a:p>
          <a:p>
            <a:pPr algn="ctr">
              <a:lnSpc>
                <a:spcPct val="90000"/>
              </a:lnSpc>
            </a:pPr>
            <a:r>
              <a:rPr lang="en-US" dirty="0"/>
              <a:t>The algorithm proceeds to find the signals and the mixing coefficients, such that the ‘independence’ is maximized. Independence of components can be enforced by maximum non-</a:t>
            </a:r>
            <a:r>
              <a:rPr lang="en-US" dirty="0" err="1"/>
              <a:t>Gaussianity</a:t>
            </a:r>
            <a:r>
              <a:rPr lang="en-US" dirty="0"/>
              <a:t> in estimated components, or minimization of mutual information (KL divergence, etc.).</a:t>
            </a:r>
          </a:p>
        </p:txBody>
      </p:sp>
    </p:spTree>
    <p:extLst>
      <p:ext uri="{BB962C8B-B14F-4D97-AF65-F5344CB8AC3E}">
        <p14:creationId xmlns:p14="http://schemas.microsoft.com/office/powerpoint/2010/main" val="335907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D9832-92E7-4AC7-8200-05E6B7BBAFCA}"/>
              </a:ext>
            </a:extLst>
          </p:cNvPr>
          <p:cNvSpPr>
            <a:spLocks noGrp="1"/>
          </p:cNvSpPr>
          <p:nvPr>
            <p:ph type="title"/>
          </p:nvPr>
        </p:nvSpPr>
        <p:spPr/>
        <p:txBody>
          <a:bodyPr/>
          <a:lstStyle/>
          <a:p>
            <a:r>
              <a:rPr lang="en-US" dirty="0"/>
              <a:t>Independent Component Analysis</a:t>
            </a:r>
          </a:p>
        </p:txBody>
      </p:sp>
      <p:sp>
        <p:nvSpPr>
          <p:cNvPr id="12" name="Content Placeholder 11">
            <a:extLst>
              <a:ext uri="{FF2B5EF4-FFF2-40B4-BE49-F238E27FC236}">
                <a16:creationId xmlns:a16="http://schemas.microsoft.com/office/drawing/2014/main" id="{6153FA8B-4625-414A-BE90-888264BF0DB6}"/>
              </a:ext>
            </a:extLst>
          </p:cNvPr>
          <p:cNvSpPr>
            <a:spLocks noGrp="1"/>
          </p:cNvSpPr>
          <p:nvPr>
            <p:ph idx="1"/>
          </p:nvPr>
        </p:nvSpPr>
        <p:spPr>
          <a:xfrm>
            <a:off x="180537" y="926958"/>
            <a:ext cx="8642640" cy="766415"/>
          </a:xfrm>
        </p:spPr>
        <p:txBody>
          <a:bodyPr/>
          <a:lstStyle/>
          <a:p>
            <a:r>
              <a:rPr lang="en-US" dirty="0"/>
              <a:t>Simple toy problem from </a:t>
            </a:r>
            <a:r>
              <a:rPr lang="en-US" dirty="0" err="1"/>
              <a:t>scikit</a:t>
            </a:r>
            <a:r>
              <a:rPr lang="en-US" dirty="0"/>
              <a:t>-learn</a:t>
            </a:r>
          </a:p>
        </p:txBody>
      </p:sp>
      <p:pic>
        <p:nvPicPr>
          <p:cNvPr id="13" name="Picture 12">
            <a:extLst>
              <a:ext uri="{FF2B5EF4-FFF2-40B4-BE49-F238E27FC236}">
                <a16:creationId xmlns:a16="http://schemas.microsoft.com/office/drawing/2014/main" id="{2E16EEB0-4DEE-4D78-93E5-578624FF1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380" y="1693373"/>
            <a:ext cx="8498770" cy="4407042"/>
          </a:xfrm>
          <a:prstGeom prst="rect">
            <a:avLst/>
          </a:prstGeom>
        </p:spPr>
      </p:pic>
    </p:spTree>
    <p:extLst>
      <p:ext uri="{BB962C8B-B14F-4D97-AF65-F5344CB8AC3E}">
        <p14:creationId xmlns:p14="http://schemas.microsoft.com/office/powerpoint/2010/main" val="29230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5172363A-02D4-4E21-8653-3AAE430A99EA}"/>
              </a:ext>
            </a:extLst>
          </p:cNvPr>
          <p:cNvSpPr/>
          <p:nvPr/>
        </p:nvSpPr>
        <p:spPr>
          <a:xfrm>
            <a:off x="4308189" y="2743200"/>
            <a:ext cx="4378611" cy="2551901"/>
          </a:xfrm>
          <a:prstGeom prst="rect">
            <a:avLst/>
          </a:prstGeom>
          <a:solidFill>
            <a:schemeClr val="bg2"/>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A8FA024C-24EC-42F3-85ED-501A38B204EA}"/>
              </a:ext>
            </a:extLst>
          </p:cNvPr>
          <p:cNvSpPr>
            <a:spLocks noGrp="1"/>
          </p:cNvSpPr>
          <p:nvPr>
            <p:ph type="title"/>
          </p:nvPr>
        </p:nvSpPr>
        <p:spPr/>
        <p:txBody>
          <a:bodyPr/>
          <a:lstStyle/>
          <a:p>
            <a:r>
              <a:rPr lang="en-US" dirty="0"/>
              <a:t>Spectral Data</a:t>
            </a:r>
          </a:p>
        </p:txBody>
      </p:sp>
      <p:sp>
        <p:nvSpPr>
          <p:cNvPr id="3" name="Content Placeholder 2">
            <a:extLst>
              <a:ext uri="{FF2B5EF4-FFF2-40B4-BE49-F238E27FC236}">
                <a16:creationId xmlns:a16="http://schemas.microsoft.com/office/drawing/2014/main" id="{EC6DAB7C-B3AA-4E71-A4B9-397CD44124FF}"/>
              </a:ext>
            </a:extLst>
          </p:cNvPr>
          <p:cNvSpPr>
            <a:spLocks noGrp="1"/>
          </p:cNvSpPr>
          <p:nvPr>
            <p:ph idx="1"/>
          </p:nvPr>
        </p:nvSpPr>
        <p:spPr>
          <a:xfrm>
            <a:off x="164464" y="838200"/>
            <a:ext cx="8642640" cy="2442815"/>
          </a:xfrm>
        </p:spPr>
        <p:txBody>
          <a:bodyPr/>
          <a:lstStyle/>
          <a:p>
            <a:r>
              <a:rPr lang="en-US" dirty="0"/>
              <a:t>Many imaging modalities have spectroscopy components</a:t>
            </a:r>
          </a:p>
          <a:p>
            <a:r>
              <a:rPr lang="en-US" dirty="0"/>
              <a:t>By capturing spectra across an image, it allows us to correlate features of the spectra with specific regions of the sample</a:t>
            </a:r>
          </a:p>
        </p:txBody>
      </p:sp>
      <p:grpSp>
        <p:nvGrpSpPr>
          <p:cNvPr id="28" name="Group 27">
            <a:extLst>
              <a:ext uri="{FF2B5EF4-FFF2-40B4-BE49-F238E27FC236}">
                <a16:creationId xmlns:a16="http://schemas.microsoft.com/office/drawing/2014/main" id="{958222F4-5665-4DF9-854A-E447D9C572A4}"/>
              </a:ext>
            </a:extLst>
          </p:cNvPr>
          <p:cNvGrpSpPr/>
          <p:nvPr/>
        </p:nvGrpSpPr>
        <p:grpSpPr>
          <a:xfrm>
            <a:off x="533400" y="3548768"/>
            <a:ext cx="3067456" cy="3048467"/>
            <a:chOff x="533400" y="3548768"/>
            <a:chExt cx="3067456" cy="3048467"/>
          </a:xfrm>
        </p:grpSpPr>
        <p:sp>
          <p:nvSpPr>
            <p:cNvPr id="4" name="Rectangle 3">
              <a:extLst>
                <a:ext uri="{FF2B5EF4-FFF2-40B4-BE49-F238E27FC236}">
                  <a16:creationId xmlns:a16="http://schemas.microsoft.com/office/drawing/2014/main" id="{293B4E60-C592-4AF4-B482-F18600F46E99}"/>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6" name="Straight Connector 5">
              <a:extLst>
                <a:ext uri="{FF2B5EF4-FFF2-40B4-BE49-F238E27FC236}">
                  <a16:creationId xmlns:a16="http://schemas.microsoft.com/office/drawing/2014/main" id="{CC990ED5-E298-40ED-9512-EED9AB1847DE}"/>
                </a:ext>
              </a:extLst>
            </p:cNvPr>
            <p:cNvCxnSpPr/>
            <p:nvPr/>
          </p:nvCxnSpPr>
          <p:spPr>
            <a:xfrm>
              <a:off x="1524000" y="3548768"/>
              <a:ext cx="0" cy="304800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862316F-42E3-42BB-A97A-8005B47BA52F}"/>
                </a:ext>
              </a:extLst>
            </p:cNvPr>
            <p:cNvCxnSpPr/>
            <p:nvPr/>
          </p:nvCxnSpPr>
          <p:spPr>
            <a:xfrm>
              <a:off x="2590800" y="3549235"/>
              <a:ext cx="0" cy="304800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E0068A-353D-4E65-92AB-5CF02259DCD7}"/>
                </a:ext>
              </a:extLst>
            </p:cNvPr>
            <p:cNvCxnSpPr>
              <a:cxnSpLocks/>
            </p:cNvCxnSpPr>
            <p:nvPr/>
          </p:nvCxnSpPr>
          <p:spPr>
            <a:xfrm rot="5400000">
              <a:off x="2057400" y="2971800"/>
              <a:ext cx="0" cy="304800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5CE63AF-13DB-4F27-A369-4EBF1F0692F7}"/>
                </a:ext>
              </a:extLst>
            </p:cNvPr>
            <p:cNvCxnSpPr>
              <a:cxnSpLocks/>
            </p:cNvCxnSpPr>
            <p:nvPr/>
          </p:nvCxnSpPr>
          <p:spPr>
            <a:xfrm rot="5400000">
              <a:off x="2057400" y="4038600"/>
              <a:ext cx="0" cy="304800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60B7AF42-B073-480F-9A35-B300EFC0CA8D}"/>
              </a:ext>
            </a:extLst>
          </p:cNvPr>
          <p:cNvSpPr/>
          <p:nvPr/>
        </p:nvSpPr>
        <p:spPr>
          <a:xfrm>
            <a:off x="2971800" y="4953000"/>
            <a:ext cx="228596" cy="228596"/>
          </a:xfrm>
          <a:prstGeom prst="ellipse">
            <a:avLst/>
          </a:prstGeom>
          <a:solidFill>
            <a:srgbClr val="C00000"/>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12" name="Straight Arrow Connector 11">
            <a:extLst>
              <a:ext uri="{FF2B5EF4-FFF2-40B4-BE49-F238E27FC236}">
                <a16:creationId xmlns:a16="http://schemas.microsoft.com/office/drawing/2014/main" id="{CEBDDD08-1823-49FE-A30A-13226A6259EB}"/>
              </a:ext>
            </a:extLst>
          </p:cNvPr>
          <p:cNvCxnSpPr>
            <a:cxnSpLocks/>
            <a:stCxn id="10" idx="7"/>
          </p:cNvCxnSpPr>
          <p:nvPr/>
        </p:nvCxnSpPr>
        <p:spPr>
          <a:xfrm flipV="1">
            <a:off x="3166919" y="4191000"/>
            <a:ext cx="1050480" cy="795477"/>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E3546A5-9B6C-4938-9F99-2838AB1D7CBB}"/>
              </a:ext>
            </a:extLst>
          </p:cNvPr>
          <p:cNvCxnSpPr/>
          <p:nvPr/>
        </p:nvCxnSpPr>
        <p:spPr>
          <a:xfrm>
            <a:off x="4724400" y="4876800"/>
            <a:ext cx="3429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C8FAB9-5413-4607-B777-127D1D70A648}"/>
              </a:ext>
            </a:extLst>
          </p:cNvPr>
          <p:cNvCxnSpPr/>
          <p:nvPr/>
        </p:nvCxnSpPr>
        <p:spPr>
          <a:xfrm flipV="1">
            <a:off x="4724400" y="3281015"/>
            <a:ext cx="0" cy="1595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reeform: Shape 17">
            <a:extLst>
              <a:ext uri="{FF2B5EF4-FFF2-40B4-BE49-F238E27FC236}">
                <a16:creationId xmlns:a16="http://schemas.microsoft.com/office/drawing/2014/main" id="{01B7954A-EAF4-40C9-8970-77D81C7C13CD}"/>
              </a:ext>
            </a:extLst>
          </p:cNvPr>
          <p:cNvSpPr/>
          <p:nvPr/>
        </p:nvSpPr>
        <p:spPr>
          <a:xfrm>
            <a:off x="4815191" y="3073916"/>
            <a:ext cx="3375498" cy="1684000"/>
          </a:xfrm>
          <a:custGeom>
            <a:avLst/>
            <a:gdLst>
              <a:gd name="connsiteX0" fmla="*/ 0 w 3375498"/>
              <a:gd name="connsiteY0" fmla="*/ 1575905 h 1684000"/>
              <a:gd name="connsiteX1" fmla="*/ 243192 w 3375498"/>
              <a:gd name="connsiteY1" fmla="*/ 1517539 h 1684000"/>
              <a:gd name="connsiteX2" fmla="*/ 369652 w 3375498"/>
              <a:gd name="connsiteY2" fmla="*/ 24 h 1684000"/>
              <a:gd name="connsiteX3" fmla="*/ 787941 w 3375498"/>
              <a:gd name="connsiteY3" fmla="*/ 1556450 h 1684000"/>
              <a:gd name="connsiteX4" fmla="*/ 1186775 w 3375498"/>
              <a:gd name="connsiteY4" fmla="*/ 1468901 h 1684000"/>
              <a:gd name="connsiteX5" fmla="*/ 1595337 w 3375498"/>
              <a:gd name="connsiteY5" fmla="*/ 1556450 h 1684000"/>
              <a:gd name="connsiteX6" fmla="*/ 2130358 w 3375498"/>
              <a:gd name="connsiteY6" fmla="*/ 1313258 h 1684000"/>
              <a:gd name="connsiteX7" fmla="*/ 2422188 w 3375498"/>
              <a:gd name="connsiteY7" fmla="*/ 719871 h 1684000"/>
              <a:gd name="connsiteX8" fmla="*/ 2957209 w 3375498"/>
              <a:gd name="connsiteY8" fmla="*/ 1546722 h 1684000"/>
              <a:gd name="connsiteX9" fmla="*/ 3375498 w 3375498"/>
              <a:gd name="connsiteY9" fmla="*/ 1498084 h 1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75498" h="1684000">
                <a:moveTo>
                  <a:pt x="0" y="1575905"/>
                </a:moveTo>
                <a:cubicBezTo>
                  <a:pt x="90791" y="1678045"/>
                  <a:pt x="181583" y="1780186"/>
                  <a:pt x="243192" y="1517539"/>
                </a:cubicBezTo>
                <a:cubicBezTo>
                  <a:pt x="304801" y="1254892"/>
                  <a:pt x="278861" y="-6461"/>
                  <a:pt x="369652" y="24"/>
                </a:cubicBezTo>
                <a:cubicBezTo>
                  <a:pt x="460443" y="6509"/>
                  <a:pt x="651754" y="1311637"/>
                  <a:pt x="787941" y="1556450"/>
                </a:cubicBezTo>
                <a:cubicBezTo>
                  <a:pt x="924128" y="1801263"/>
                  <a:pt x="1052209" y="1468901"/>
                  <a:pt x="1186775" y="1468901"/>
                </a:cubicBezTo>
                <a:cubicBezTo>
                  <a:pt x="1321341" y="1468901"/>
                  <a:pt x="1438073" y="1582391"/>
                  <a:pt x="1595337" y="1556450"/>
                </a:cubicBezTo>
                <a:cubicBezTo>
                  <a:pt x="1752601" y="1530509"/>
                  <a:pt x="1992550" y="1452688"/>
                  <a:pt x="2130358" y="1313258"/>
                </a:cubicBezTo>
                <a:cubicBezTo>
                  <a:pt x="2268167" y="1173828"/>
                  <a:pt x="2284380" y="680960"/>
                  <a:pt x="2422188" y="719871"/>
                </a:cubicBezTo>
                <a:cubicBezTo>
                  <a:pt x="2559996" y="758782"/>
                  <a:pt x="2798324" y="1417020"/>
                  <a:pt x="2957209" y="1546722"/>
                </a:cubicBezTo>
                <a:cubicBezTo>
                  <a:pt x="3116094" y="1676424"/>
                  <a:pt x="3245796" y="1587254"/>
                  <a:pt x="3375498" y="1498084"/>
                </a:cubicBezTo>
              </a:path>
            </a:pathLst>
          </a:custGeom>
          <a:noFill/>
          <a:ln w="28575">
            <a:solidFill>
              <a:srgbClr val="C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7E2F94C-C27D-4DCF-9133-79BDEDB58CCE}"/>
              </a:ext>
            </a:extLst>
          </p:cNvPr>
          <p:cNvSpPr txBox="1"/>
          <p:nvPr/>
        </p:nvSpPr>
        <p:spPr>
          <a:xfrm>
            <a:off x="5385881" y="4896482"/>
            <a:ext cx="2286000" cy="341632"/>
          </a:xfrm>
          <a:prstGeom prst="rect">
            <a:avLst/>
          </a:prstGeom>
          <a:noFill/>
        </p:spPr>
        <p:txBody>
          <a:bodyPr wrap="square" rtlCol="0">
            <a:spAutoFit/>
          </a:bodyPr>
          <a:lstStyle/>
          <a:p>
            <a:pPr algn="ctr">
              <a:lnSpc>
                <a:spcPct val="90000"/>
              </a:lnSpc>
            </a:pPr>
            <a:r>
              <a:rPr lang="en-US" dirty="0"/>
              <a:t>Spectroscopic axis</a:t>
            </a:r>
          </a:p>
        </p:txBody>
      </p:sp>
      <p:sp>
        <p:nvSpPr>
          <p:cNvPr id="20" name="TextBox 19">
            <a:extLst>
              <a:ext uri="{FF2B5EF4-FFF2-40B4-BE49-F238E27FC236}">
                <a16:creationId xmlns:a16="http://schemas.microsoft.com/office/drawing/2014/main" id="{8F9D0FBE-C0D5-4CE7-AECD-4C37704E0FF5}"/>
              </a:ext>
            </a:extLst>
          </p:cNvPr>
          <p:cNvSpPr txBox="1"/>
          <p:nvPr/>
        </p:nvSpPr>
        <p:spPr>
          <a:xfrm rot="16200000">
            <a:off x="3870736" y="3888163"/>
            <a:ext cx="1216539" cy="341632"/>
          </a:xfrm>
          <a:prstGeom prst="rect">
            <a:avLst/>
          </a:prstGeom>
          <a:noFill/>
        </p:spPr>
        <p:txBody>
          <a:bodyPr wrap="square" rtlCol="0">
            <a:spAutoFit/>
          </a:bodyPr>
          <a:lstStyle/>
          <a:p>
            <a:pPr algn="ctr">
              <a:lnSpc>
                <a:spcPct val="90000"/>
              </a:lnSpc>
            </a:pPr>
            <a:r>
              <a:rPr lang="en-US" dirty="0"/>
              <a:t>Response</a:t>
            </a:r>
          </a:p>
        </p:txBody>
      </p:sp>
      <p:sp>
        <p:nvSpPr>
          <p:cNvPr id="22" name="TextBox 21">
            <a:extLst>
              <a:ext uri="{FF2B5EF4-FFF2-40B4-BE49-F238E27FC236}">
                <a16:creationId xmlns:a16="http://schemas.microsoft.com/office/drawing/2014/main" id="{D11C5412-F454-4237-9265-E397AA055A8A}"/>
              </a:ext>
            </a:extLst>
          </p:cNvPr>
          <p:cNvSpPr txBox="1"/>
          <p:nvPr/>
        </p:nvSpPr>
        <p:spPr>
          <a:xfrm>
            <a:off x="533401" y="3124200"/>
            <a:ext cx="3048000" cy="341632"/>
          </a:xfrm>
          <a:prstGeom prst="rect">
            <a:avLst/>
          </a:prstGeom>
          <a:noFill/>
        </p:spPr>
        <p:txBody>
          <a:bodyPr wrap="square" rtlCol="0">
            <a:spAutoFit/>
          </a:bodyPr>
          <a:lstStyle/>
          <a:p>
            <a:pPr algn="ctr">
              <a:lnSpc>
                <a:spcPct val="90000"/>
              </a:lnSpc>
            </a:pPr>
            <a:r>
              <a:rPr lang="en-US" dirty="0"/>
              <a:t>Image (</a:t>
            </a:r>
            <a:r>
              <a:rPr lang="en-US" dirty="0" err="1"/>
              <a:t>MxN</a:t>
            </a:r>
            <a:r>
              <a:rPr lang="en-US" dirty="0"/>
              <a:t> pixels)</a:t>
            </a:r>
          </a:p>
        </p:txBody>
      </p:sp>
      <p:sp>
        <p:nvSpPr>
          <p:cNvPr id="23" name="TextBox 22">
            <a:extLst>
              <a:ext uri="{FF2B5EF4-FFF2-40B4-BE49-F238E27FC236}">
                <a16:creationId xmlns:a16="http://schemas.microsoft.com/office/drawing/2014/main" id="{11A570FF-D66C-4696-B8D7-8DC5441E08C8}"/>
              </a:ext>
            </a:extLst>
          </p:cNvPr>
          <p:cNvSpPr txBox="1"/>
          <p:nvPr/>
        </p:nvSpPr>
        <p:spPr>
          <a:xfrm>
            <a:off x="5385881" y="2819400"/>
            <a:ext cx="2895598" cy="590931"/>
          </a:xfrm>
          <a:prstGeom prst="rect">
            <a:avLst/>
          </a:prstGeom>
          <a:noFill/>
        </p:spPr>
        <p:txBody>
          <a:bodyPr wrap="square" rtlCol="0">
            <a:spAutoFit/>
          </a:bodyPr>
          <a:lstStyle/>
          <a:p>
            <a:pPr algn="ctr">
              <a:lnSpc>
                <a:spcPct val="90000"/>
              </a:lnSpc>
            </a:pPr>
            <a:r>
              <a:rPr lang="en-US" dirty="0"/>
              <a:t>Spectrum at individual pixel</a:t>
            </a:r>
          </a:p>
        </p:txBody>
      </p:sp>
      <p:sp>
        <p:nvSpPr>
          <p:cNvPr id="24" name="TextBox 23">
            <a:extLst>
              <a:ext uri="{FF2B5EF4-FFF2-40B4-BE49-F238E27FC236}">
                <a16:creationId xmlns:a16="http://schemas.microsoft.com/office/drawing/2014/main" id="{72D9C939-3794-477B-948E-3538238A4ADF}"/>
              </a:ext>
            </a:extLst>
          </p:cNvPr>
          <p:cNvSpPr txBox="1"/>
          <p:nvPr/>
        </p:nvSpPr>
        <p:spPr>
          <a:xfrm>
            <a:off x="4064541" y="5424417"/>
            <a:ext cx="4876797" cy="341632"/>
          </a:xfrm>
          <a:prstGeom prst="rect">
            <a:avLst/>
          </a:prstGeom>
          <a:noFill/>
        </p:spPr>
        <p:txBody>
          <a:bodyPr wrap="square" rtlCol="0">
            <a:spAutoFit/>
          </a:bodyPr>
          <a:lstStyle/>
          <a:p>
            <a:pPr algn="ctr">
              <a:lnSpc>
                <a:spcPct val="90000"/>
              </a:lnSpc>
            </a:pPr>
            <a:r>
              <a:rPr lang="en-US" dirty="0"/>
              <a:t>M (rows) x N (columns) x P (spectral points)</a:t>
            </a:r>
          </a:p>
        </p:txBody>
      </p:sp>
    </p:spTree>
    <p:extLst>
      <p:ext uri="{BB962C8B-B14F-4D97-AF65-F5344CB8AC3E}">
        <p14:creationId xmlns:p14="http://schemas.microsoft.com/office/powerpoint/2010/main" val="32042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C3903-58F1-400A-9998-8AF8031D4F8C}"/>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8A4E0359-9228-40AE-ACD6-4AE82272BA48}"/>
              </a:ext>
            </a:extLst>
          </p:cNvPr>
          <p:cNvSpPr>
            <a:spLocks noGrp="1"/>
          </p:cNvSpPr>
          <p:nvPr>
            <p:ph idx="1"/>
          </p:nvPr>
        </p:nvSpPr>
        <p:spPr>
          <a:xfrm>
            <a:off x="192024" y="3048000"/>
            <a:ext cx="8642640" cy="918815"/>
          </a:xfrm>
        </p:spPr>
        <p:txBody>
          <a:bodyPr/>
          <a:lstStyle/>
          <a:p>
            <a:pPr marL="0" indent="0">
              <a:buNone/>
            </a:pPr>
            <a:r>
              <a:rPr lang="en-US" dirty="0"/>
              <a:t>Example on using ICA on EELS spectroscopic dataset.</a:t>
            </a:r>
          </a:p>
        </p:txBody>
      </p:sp>
    </p:spTree>
    <p:extLst>
      <p:ext uri="{BB962C8B-B14F-4D97-AF65-F5344CB8AC3E}">
        <p14:creationId xmlns:p14="http://schemas.microsoft.com/office/powerpoint/2010/main" val="1955344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9E43-809B-4592-82A8-BC1906EAD089}"/>
              </a:ext>
            </a:extLst>
          </p:cNvPr>
          <p:cNvSpPr>
            <a:spLocks noGrp="1"/>
          </p:cNvSpPr>
          <p:nvPr>
            <p:ph type="title"/>
          </p:nvPr>
        </p:nvSpPr>
        <p:spPr>
          <a:xfrm>
            <a:off x="192024" y="256032"/>
            <a:ext cx="8636290" cy="484748"/>
          </a:xfrm>
        </p:spPr>
        <p:txBody>
          <a:bodyPr/>
          <a:lstStyle/>
          <a:p>
            <a:r>
              <a:rPr lang="en-US" dirty="0"/>
              <a:t>K-Means Clustering</a:t>
            </a:r>
          </a:p>
        </p:txBody>
      </p:sp>
      <p:sp>
        <p:nvSpPr>
          <p:cNvPr id="3" name="Content Placeholder 2">
            <a:extLst>
              <a:ext uri="{FF2B5EF4-FFF2-40B4-BE49-F238E27FC236}">
                <a16:creationId xmlns:a16="http://schemas.microsoft.com/office/drawing/2014/main" id="{3CA918B3-BD55-4A42-9ACA-90C8FDF5FD0B}"/>
              </a:ext>
            </a:extLst>
          </p:cNvPr>
          <p:cNvSpPr>
            <a:spLocks noGrp="1"/>
          </p:cNvSpPr>
          <p:nvPr>
            <p:ph idx="1"/>
          </p:nvPr>
        </p:nvSpPr>
        <p:spPr>
          <a:xfrm>
            <a:off x="250680" y="990600"/>
            <a:ext cx="8642640" cy="4195415"/>
          </a:xfrm>
        </p:spPr>
        <p:txBody>
          <a:bodyPr/>
          <a:lstStyle/>
          <a:p>
            <a:r>
              <a:rPr lang="en-US" dirty="0"/>
              <a:t>SVD, NMF and ICA are decompositions. But sometimes, we don’t want to decompose our signal, but just group them into ‘alike’ sets.</a:t>
            </a:r>
          </a:p>
          <a:p>
            <a:r>
              <a:rPr lang="en-US" dirty="0"/>
              <a:t>This is termed ‘clustering’. The easiest and most widely used method is the k-means algorithm</a:t>
            </a:r>
          </a:p>
          <a:p>
            <a:pPr marL="0" indent="0">
              <a:buNone/>
            </a:pPr>
            <a:endParaRPr lang="en-US" dirty="0"/>
          </a:p>
        </p:txBody>
      </p:sp>
      <p:sp>
        <p:nvSpPr>
          <p:cNvPr id="17" name="TextBox 16">
            <a:extLst>
              <a:ext uri="{FF2B5EF4-FFF2-40B4-BE49-F238E27FC236}">
                <a16:creationId xmlns:a16="http://schemas.microsoft.com/office/drawing/2014/main" id="{86D26DBA-4EC1-4182-95CF-FF9B54DF7A69}"/>
              </a:ext>
            </a:extLst>
          </p:cNvPr>
          <p:cNvSpPr txBox="1"/>
          <p:nvPr/>
        </p:nvSpPr>
        <p:spPr>
          <a:xfrm>
            <a:off x="419100" y="3603382"/>
            <a:ext cx="8305800" cy="369332"/>
          </a:xfrm>
          <a:prstGeom prst="rect">
            <a:avLst/>
          </a:prstGeom>
          <a:noFill/>
        </p:spPr>
        <p:txBody>
          <a:bodyPr wrap="square" rtlCol="0">
            <a:spAutoFit/>
          </a:bodyPr>
          <a:lstStyle/>
          <a:p>
            <a:r>
              <a:rPr lang="en-US" b="1" dirty="0"/>
              <a:t>K-means Clustering algorithm, to separate data (x</a:t>
            </a:r>
            <a:r>
              <a:rPr lang="en-US" b="1" baseline="-25000" dirty="0"/>
              <a:t>1</a:t>
            </a:r>
            <a:r>
              <a:rPr lang="en-US" b="1" dirty="0"/>
              <a:t>,x</a:t>
            </a:r>
            <a:r>
              <a:rPr lang="en-US" b="1" baseline="-25000" dirty="0"/>
              <a:t>2</a:t>
            </a:r>
            <a:r>
              <a:rPr lang="en-US" b="1" dirty="0"/>
              <a:t>,…,</a:t>
            </a:r>
            <a:r>
              <a:rPr lang="en-US" b="1" dirty="0" err="1"/>
              <a:t>x</a:t>
            </a:r>
            <a:r>
              <a:rPr lang="en-US" b="1" baseline="-25000" dirty="0" err="1"/>
              <a:t>n</a:t>
            </a:r>
            <a:r>
              <a:rPr lang="en-US" b="1" dirty="0"/>
              <a:t>) into </a:t>
            </a:r>
            <a:r>
              <a:rPr lang="en-US" b="1" i="1" dirty="0"/>
              <a:t>k</a:t>
            </a:r>
            <a:r>
              <a:rPr lang="en-US" b="1" dirty="0"/>
              <a:t> clusters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D7360DE-27F7-4ECC-90BF-8C3E72D03C7E}"/>
                  </a:ext>
                </a:extLst>
              </p:cNvPr>
              <p:cNvSpPr txBox="1"/>
              <p:nvPr/>
            </p:nvSpPr>
            <p:spPr>
              <a:xfrm>
                <a:off x="524951" y="4138216"/>
                <a:ext cx="2736903" cy="9130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b="0" i="1" smtClean="0">
                              <a:latin typeface="Cambria Math" panose="02040503050406030204" pitchFamily="18" charset="0"/>
                            </a:rPr>
                          </m:ctrlPr>
                        </m:mPr>
                        <m:mr>
                          <m:e>
                            <m:func>
                              <m:funcPr>
                                <m:ctrlPr>
                                  <a:rPr lang="en-US" b="0" i="1" smtClean="0">
                                    <a:latin typeface="Cambria Math" panose="02040503050406030204" pitchFamily="18" charset="0"/>
                                  </a:rPr>
                                </m:ctrlPr>
                              </m:funcPr>
                              <m:fName>
                                <m:r>
                                  <m:rPr>
                                    <m:sty m:val="p"/>
                                    <m:brk m:alnAt="7"/>
                                  </m:rPr>
                                  <a:rPr lang="en-US" b="0" i="0" smtClean="0">
                                    <a:latin typeface="Cambria Math"/>
                                  </a:rPr>
                                  <m:t>a</m:t>
                                </m:r>
                                <m:r>
                                  <m:rPr>
                                    <m:sty m:val="p"/>
                                  </m:rPr>
                                  <a:rPr lang="en-US" b="0" i="0" smtClean="0">
                                    <a:latin typeface="Cambria Math"/>
                                  </a:rPr>
                                  <m:t>rg</m:t>
                                </m:r>
                              </m:fName>
                              <m:e>
                                <m:r>
                                  <m:rPr>
                                    <m:sty m:val="p"/>
                                  </m:rPr>
                                  <a:rPr lang="en-US" b="0" i="0" smtClean="0">
                                    <a:latin typeface="Cambria Math"/>
                                  </a:rPr>
                                  <m:t>min</m:t>
                                </m:r>
                              </m:e>
                            </m:func>
                          </m:e>
                        </m:mr>
                        <m:mr>
                          <m:e>
                            <m:r>
                              <a:rPr lang="en-US" b="1" i="1" smtClean="0">
                                <a:latin typeface="Cambria Math"/>
                              </a:rPr>
                              <m:t>𝒔</m:t>
                            </m:r>
                          </m:e>
                        </m:mr>
                      </m:m>
                      <m:nary>
                        <m:naryPr>
                          <m:chr m:val="∑"/>
                          <m:ctrlPr>
                            <a:rPr lang="en-US" b="0"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𝑘</m:t>
                          </m:r>
                        </m:sup>
                        <m:e>
                          <m:nary>
                            <m:naryPr>
                              <m:chr m:val="∑"/>
                              <m:supHide m:val="on"/>
                              <m:ctrlPr>
                                <a:rPr lang="en-US" b="0" i="1" smtClean="0">
                                  <a:latin typeface="Cambria Math" panose="02040503050406030204" pitchFamily="18" charset="0"/>
                                </a:rPr>
                              </m:ctrlPr>
                            </m:naryPr>
                            <m:sub>
                              <m:r>
                                <m:rPr>
                                  <m:brk m:alnAt="7"/>
                                </m:rPr>
                                <a:rPr lang="en-US" b="1" i="0" smtClean="0">
                                  <a:latin typeface="Cambria Math"/>
                                </a:rPr>
                                <m:t>𝐱</m:t>
                              </m:r>
                              <m:r>
                                <m:rPr>
                                  <m:brk m:alnAt="7"/>
                                </m:rP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m:rPr>
                                      <m:brk m:alnAt="7"/>
                                    </m:rPr>
                                    <a:rPr lang="en-US" b="0" i="1" smtClean="0">
                                      <a:latin typeface="Cambria Math"/>
                                      <a:ea typeface="Cambria Math"/>
                                    </a:rPr>
                                    <m:t>𝑆</m:t>
                                  </m:r>
                                </m:e>
                                <m:sub>
                                  <m:r>
                                    <m:rPr>
                                      <m:brk m:alnAt="7"/>
                                    </m:rPr>
                                    <a:rPr lang="en-US" b="0" i="1" smtClean="0">
                                      <a:latin typeface="Cambria Math"/>
                                      <a:ea typeface="Cambria Math"/>
                                    </a:rPr>
                                    <m:t>𝑖</m:t>
                                  </m:r>
                                </m:sub>
                              </m:sSub>
                            </m:sub>
                            <m:sup/>
                            <m:e>
                              <m:sSup>
                                <m:sSupPr>
                                  <m:ctrlPr>
                                    <a:rPr lang="en-US" b="0" i="1" smtClean="0">
                                      <a:latin typeface="Cambria Math" panose="02040503050406030204" pitchFamily="18" charset="0"/>
                                      <a:ea typeface="Cambria Math"/>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1" i="0" smtClean="0">
                                              <a:latin typeface="Cambria Math"/>
                                            </a:rPr>
                                            <m:t>𝐱</m:t>
                                          </m:r>
                                          <m:r>
                                            <a:rPr lang="en-US" b="0" i="1" smtClean="0">
                                              <a:latin typeface="Cambria Math"/>
                                            </a:rPr>
                                            <m:t>−</m:t>
                                          </m:r>
                                          <m:sSub>
                                            <m:sSubPr>
                                              <m:ctrlPr>
                                                <a:rPr lang="en-US" b="0" i="1" smtClean="0">
                                                  <a:latin typeface="Cambria Math" panose="02040503050406030204" pitchFamily="18" charset="0"/>
                                                  <a:ea typeface="Cambria Math"/>
                                                </a:rPr>
                                              </m:ctrlPr>
                                            </m:sSubPr>
                                            <m:e>
                                              <m:r>
                                                <a:rPr lang="en-US" b="1" i="1" smtClean="0">
                                                  <a:latin typeface="Cambria Math"/>
                                                  <a:ea typeface="Cambria Math"/>
                                                </a:rPr>
                                                <m:t>𝝁</m:t>
                                              </m:r>
                                            </m:e>
                                            <m:sub>
                                              <m:r>
                                                <a:rPr lang="en-US" b="0" i="1" smtClean="0">
                                                  <a:latin typeface="Cambria Math"/>
                                                  <a:ea typeface="Cambria Math"/>
                                                </a:rPr>
                                                <m:t>𝑖</m:t>
                                              </m:r>
                                            </m:sub>
                                          </m:sSub>
                                        </m:e>
                                      </m:d>
                                    </m:e>
                                  </m:d>
                                </m:e>
                                <m:sup>
                                  <m:r>
                                    <a:rPr lang="en-US" b="0" i="1" smtClean="0">
                                      <a:latin typeface="Cambria Math"/>
                                      <a:ea typeface="Cambria Math"/>
                                    </a:rPr>
                                    <m:t>2</m:t>
                                  </m:r>
                                </m:sup>
                              </m:sSup>
                            </m:e>
                          </m:nary>
                        </m:e>
                      </m:nary>
                    </m:oMath>
                  </m:oMathPara>
                </a14:m>
                <a:endParaRPr lang="en-US" dirty="0"/>
              </a:p>
            </p:txBody>
          </p:sp>
        </mc:Choice>
        <mc:Fallback xmlns="">
          <p:sp>
            <p:nvSpPr>
              <p:cNvPr id="18" name="TextBox 17">
                <a:extLst>
                  <a:ext uri="{FF2B5EF4-FFF2-40B4-BE49-F238E27FC236}">
                    <a16:creationId xmlns:a16="http://schemas.microsoft.com/office/drawing/2014/main" id="{CD7360DE-27F7-4ECC-90BF-8C3E72D03C7E}"/>
                  </a:ext>
                </a:extLst>
              </p:cNvPr>
              <p:cNvSpPr txBox="1">
                <a:spLocks noRot="1" noChangeAspect="1" noMove="1" noResize="1" noEditPoints="1" noAdjustHandles="1" noChangeArrowheads="1" noChangeShapeType="1" noTextEdit="1"/>
              </p:cNvSpPr>
              <p:nvPr/>
            </p:nvSpPr>
            <p:spPr>
              <a:xfrm>
                <a:off x="524951" y="4138216"/>
                <a:ext cx="2736903" cy="913070"/>
              </a:xfrm>
              <a:prstGeom prst="rect">
                <a:avLst/>
              </a:prstGeom>
              <a:blipFill>
                <a:blip r:embed="rId2"/>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C406D3E1-0C16-4DF7-ABDC-D173A9DBCDB2}"/>
              </a:ext>
            </a:extLst>
          </p:cNvPr>
          <p:cNvSpPr txBox="1"/>
          <p:nvPr/>
        </p:nvSpPr>
        <p:spPr>
          <a:xfrm>
            <a:off x="3261854" y="4410085"/>
            <a:ext cx="3733800" cy="369332"/>
          </a:xfrm>
          <a:prstGeom prst="rect">
            <a:avLst/>
          </a:prstGeom>
          <a:noFill/>
        </p:spPr>
        <p:txBody>
          <a:bodyPr wrap="square" rtlCol="0">
            <a:spAutoFit/>
          </a:bodyPr>
          <a:lstStyle/>
          <a:p>
            <a:r>
              <a:rPr lang="en-US" dirty="0"/>
              <a:t>where µ</a:t>
            </a:r>
            <a:r>
              <a:rPr lang="en-US" baseline="-25000" dirty="0" err="1"/>
              <a:t>i</a:t>
            </a:r>
            <a:r>
              <a:rPr lang="en-US" dirty="0"/>
              <a:t> is the mean of points in S</a:t>
            </a:r>
            <a:r>
              <a:rPr lang="en-US" baseline="-25000" dirty="0"/>
              <a:t>i</a:t>
            </a:r>
          </a:p>
        </p:txBody>
      </p:sp>
      <p:sp>
        <p:nvSpPr>
          <p:cNvPr id="20" name="TextBox 19">
            <a:extLst>
              <a:ext uri="{FF2B5EF4-FFF2-40B4-BE49-F238E27FC236}">
                <a16:creationId xmlns:a16="http://schemas.microsoft.com/office/drawing/2014/main" id="{24F75B5A-848B-4944-85E0-8E0EEB27FFA9}"/>
              </a:ext>
            </a:extLst>
          </p:cNvPr>
          <p:cNvSpPr txBox="1"/>
          <p:nvPr/>
        </p:nvSpPr>
        <p:spPr>
          <a:xfrm>
            <a:off x="411666" y="5216788"/>
            <a:ext cx="7393431" cy="646331"/>
          </a:xfrm>
          <a:prstGeom prst="rect">
            <a:avLst/>
          </a:prstGeom>
          <a:noFill/>
        </p:spPr>
        <p:txBody>
          <a:bodyPr wrap="square" rtlCol="0">
            <a:spAutoFit/>
          </a:bodyPr>
          <a:lstStyle/>
          <a:p>
            <a:r>
              <a:rPr lang="en-US" dirty="0"/>
              <a:t>(Determine </a:t>
            </a:r>
            <a:r>
              <a:rPr lang="en-US" b="1" dirty="0"/>
              <a:t>S</a:t>
            </a:r>
            <a:r>
              <a:rPr lang="en-US" dirty="0"/>
              <a:t> = {S</a:t>
            </a:r>
            <a:r>
              <a:rPr lang="en-US" baseline="-25000" dirty="0"/>
              <a:t>1</a:t>
            </a:r>
            <a:r>
              <a:rPr lang="en-US" dirty="0"/>
              <a:t>,S</a:t>
            </a:r>
            <a:r>
              <a:rPr lang="en-US" baseline="-25000" dirty="0"/>
              <a:t>2</a:t>
            </a:r>
            <a:r>
              <a:rPr lang="en-US" dirty="0"/>
              <a:t>,…</a:t>
            </a:r>
            <a:r>
              <a:rPr lang="en-US" dirty="0" err="1"/>
              <a:t>S</a:t>
            </a:r>
            <a:r>
              <a:rPr lang="en-US" baseline="-25000" dirty="0" err="1"/>
              <a:t>k</a:t>
            </a:r>
            <a:r>
              <a:rPr lang="en-US" dirty="0"/>
              <a:t>}, such that within cluster sum of squares is minimized)</a:t>
            </a:r>
          </a:p>
        </p:txBody>
      </p:sp>
    </p:spTree>
    <p:extLst>
      <p:ext uri="{BB962C8B-B14F-4D97-AF65-F5344CB8AC3E}">
        <p14:creationId xmlns:p14="http://schemas.microsoft.com/office/powerpoint/2010/main" val="319961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9E43-809B-4592-82A8-BC1906EAD089}"/>
              </a:ext>
            </a:extLst>
          </p:cNvPr>
          <p:cNvSpPr>
            <a:spLocks noGrp="1"/>
          </p:cNvSpPr>
          <p:nvPr>
            <p:ph type="title"/>
          </p:nvPr>
        </p:nvSpPr>
        <p:spPr>
          <a:xfrm>
            <a:off x="192024" y="256032"/>
            <a:ext cx="8636290" cy="484748"/>
          </a:xfrm>
        </p:spPr>
        <p:txBody>
          <a:bodyPr/>
          <a:lstStyle/>
          <a:p>
            <a:r>
              <a:rPr lang="en-US" dirty="0"/>
              <a:t>K-Means Clustering</a:t>
            </a:r>
          </a:p>
        </p:txBody>
      </p:sp>
      <p:sp>
        <p:nvSpPr>
          <p:cNvPr id="3" name="Content Placeholder 2">
            <a:extLst>
              <a:ext uri="{FF2B5EF4-FFF2-40B4-BE49-F238E27FC236}">
                <a16:creationId xmlns:a16="http://schemas.microsoft.com/office/drawing/2014/main" id="{3CA918B3-BD55-4A42-9ACA-90C8FDF5FD0B}"/>
              </a:ext>
            </a:extLst>
          </p:cNvPr>
          <p:cNvSpPr>
            <a:spLocks noGrp="1"/>
          </p:cNvSpPr>
          <p:nvPr>
            <p:ph idx="1"/>
          </p:nvPr>
        </p:nvSpPr>
        <p:spPr>
          <a:xfrm>
            <a:off x="257529" y="755335"/>
            <a:ext cx="8642640" cy="4195415"/>
          </a:xfrm>
        </p:spPr>
        <p:txBody>
          <a:bodyPr/>
          <a:lstStyle/>
          <a:p>
            <a:r>
              <a:rPr lang="en-US" dirty="0"/>
              <a:t>How the algorithm works (k=3 shown)</a:t>
            </a:r>
          </a:p>
          <a:p>
            <a:pPr marL="0" indent="0">
              <a:buNone/>
            </a:pPr>
            <a:endParaRPr lang="en-US" dirty="0"/>
          </a:p>
        </p:txBody>
      </p:sp>
      <p:pic>
        <p:nvPicPr>
          <p:cNvPr id="72706" name="Picture 2" descr="https://upload.wikimedia.org/wikipedia/commons/thumb/5/5e/K_Means_Example_Step_1.svg/197px-K_Means_Example_Step_1.svg.png">
            <a:extLst>
              <a:ext uri="{FF2B5EF4-FFF2-40B4-BE49-F238E27FC236}">
                <a16:creationId xmlns:a16="http://schemas.microsoft.com/office/drawing/2014/main" id="{5B20496E-653D-4830-AAC5-058BEAE7C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912" y="1305872"/>
            <a:ext cx="1876425" cy="1809750"/>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https://upload.wikimedia.org/wikipedia/commons/thumb/a/a5/K_Means_Example_Step_2.svg/197px-K_Means_Example_Step_2.svg.png">
            <a:extLst>
              <a:ext uri="{FF2B5EF4-FFF2-40B4-BE49-F238E27FC236}">
                <a16:creationId xmlns:a16="http://schemas.microsoft.com/office/drawing/2014/main" id="{578BC672-5A4C-4794-8493-CC94F2E57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248" y="1381831"/>
            <a:ext cx="18764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72710" name="Picture 6" descr="https://upload.wikimedia.org/wikipedia/commons/thumb/3/3e/K_Means_Example_Step_3.svg/197px-K_Means_Example_Step_3.svg.png">
            <a:extLst>
              <a:ext uri="{FF2B5EF4-FFF2-40B4-BE49-F238E27FC236}">
                <a16:creationId xmlns:a16="http://schemas.microsoft.com/office/drawing/2014/main" id="{F473C7F8-9426-4605-B859-1064141E74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208" y="1364601"/>
            <a:ext cx="18764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72712" name="Picture 8" descr="https://upload.wikimedia.org/wikipedia/commons/thumb/d/d2/K_Means_Example_Step_4.svg/197px-K_Means_Example_Step_4.svg.png">
            <a:extLst>
              <a:ext uri="{FF2B5EF4-FFF2-40B4-BE49-F238E27FC236}">
                <a16:creationId xmlns:a16="http://schemas.microsoft.com/office/drawing/2014/main" id="{7D7C4E89-7451-49C1-AF9D-9E2DF94E34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1455276"/>
            <a:ext cx="1876425" cy="1619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7E1E4F-A187-46DD-8B18-76E017D9E924}"/>
              </a:ext>
            </a:extLst>
          </p:cNvPr>
          <p:cNvSpPr txBox="1"/>
          <p:nvPr/>
        </p:nvSpPr>
        <p:spPr>
          <a:xfrm>
            <a:off x="488035" y="3115622"/>
            <a:ext cx="1174177" cy="341632"/>
          </a:xfrm>
          <a:prstGeom prst="rect">
            <a:avLst/>
          </a:prstGeom>
          <a:noFill/>
        </p:spPr>
        <p:txBody>
          <a:bodyPr wrap="square" rtlCol="0">
            <a:spAutoFit/>
          </a:bodyPr>
          <a:lstStyle/>
          <a:p>
            <a:pPr algn="ctr">
              <a:lnSpc>
                <a:spcPct val="90000"/>
              </a:lnSpc>
            </a:pPr>
            <a:r>
              <a:rPr lang="en-US" b="1" dirty="0"/>
              <a:t>Step 1</a:t>
            </a:r>
          </a:p>
        </p:txBody>
      </p:sp>
      <p:sp>
        <p:nvSpPr>
          <p:cNvPr id="21" name="TextBox 20">
            <a:extLst>
              <a:ext uri="{FF2B5EF4-FFF2-40B4-BE49-F238E27FC236}">
                <a16:creationId xmlns:a16="http://schemas.microsoft.com/office/drawing/2014/main" id="{FD1874F0-9E6C-474D-A3B7-04CA86A87994}"/>
              </a:ext>
            </a:extLst>
          </p:cNvPr>
          <p:cNvSpPr txBox="1"/>
          <p:nvPr/>
        </p:nvSpPr>
        <p:spPr>
          <a:xfrm>
            <a:off x="2515560" y="3115622"/>
            <a:ext cx="1174177" cy="341632"/>
          </a:xfrm>
          <a:prstGeom prst="rect">
            <a:avLst/>
          </a:prstGeom>
          <a:noFill/>
        </p:spPr>
        <p:txBody>
          <a:bodyPr wrap="square" rtlCol="0">
            <a:spAutoFit/>
          </a:bodyPr>
          <a:lstStyle/>
          <a:p>
            <a:pPr algn="ctr">
              <a:lnSpc>
                <a:spcPct val="90000"/>
              </a:lnSpc>
            </a:pPr>
            <a:r>
              <a:rPr lang="en-US" b="1" dirty="0"/>
              <a:t>Step 2</a:t>
            </a:r>
          </a:p>
        </p:txBody>
      </p:sp>
      <p:sp>
        <p:nvSpPr>
          <p:cNvPr id="22" name="TextBox 21">
            <a:extLst>
              <a:ext uri="{FF2B5EF4-FFF2-40B4-BE49-F238E27FC236}">
                <a16:creationId xmlns:a16="http://schemas.microsoft.com/office/drawing/2014/main" id="{640EB562-711C-48FB-B4DA-58D19E165FD5}"/>
              </a:ext>
            </a:extLst>
          </p:cNvPr>
          <p:cNvSpPr txBox="1"/>
          <p:nvPr/>
        </p:nvSpPr>
        <p:spPr>
          <a:xfrm>
            <a:off x="4866331" y="3115622"/>
            <a:ext cx="1174177" cy="341632"/>
          </a:xfrm>
          <a:prstGeom prst="rect">
            <a:avLst/>
          </a:prstGeom>
          <a:noFill/>
        </p:spPr>
        <p:txBody>
          <a:bodyPr wrap="square" rtlCol="0">
            <a:spAutoFit/>
          </a:bodyPr>
          <a:lstStyle/>
          <a:p>
            <a:pPr algn="ctr">
              <a:lnSpc>
                <a:spcPct val="90000"/>
              </a:lnSpc>
            </a:pPr>
            <a:r>
              <a:rPr lang="en-US" b="1" dirty="0"/>
              <a:t>Step 3</a:t>
            </a:r>
          </a:p>
        </p:txBody>
      </p:sp>
      <p:sp>
        <p:nvSpPr>
          <p:cNvPr id="23" name="TextBox 22">
            <a:extLst>
              <a:ext uri="{FF2B5EF4-FFF2-40B4-BE49-F238E27FC236}">
                <a16:creationId xmlns:a16="http://schemas.microsoft.com/office/drawing/2014/main" id="{F8DD884D-2C13-4E10-9288-6F93E6C01C59}"/>
              </a:ext>
            </a:extLst>
          </p:cNvPr>
          <p:cNvSpPr txBox="1"/>
          <p:nvPr/>
        </p:nvSpPr>
        <p:spPr>
          <a:xfrm>
            <a:off x="6629400" y="3115622"/>
            <a:ext cx="1876425" cy="341632"/>
          </a:xfrm>
          <a:prstGeom prst="rect">
            <a:avLst/>
          </a:prstGeom>
          <a:noFill/>
        </p:spPr>
        <p:txBody>
          <a:bodyPr wrap="square" rtlCol="0">
            <a:spAutoFit/>
          </a:bodyPr>
          <a:lstStyle/>
          <a:p>
            <a:pPr algn="ctr">
              <a:lnSpc>
                <a:spcPct val="90000"/>
              </a:lnSpc>
            </a:pPr>
            <a:r>
              <a:rPr lang="en-US" b="1" dirty="0"/>
              <a:t>Step 4</a:t>
            </a:r>
          </a:p>
        </p:txBody>
      </p:sp>
      <p:sp>
        <p:nvSpPr>
          <p:cNvPr id="24" name="Content Placeholder 2">
            <a:extLst>
              <a:ext uri="{FF2B5EF4-FFF2-40B4-BE49-F238E27FC236}">
                <a16:creationId xmlns:a16="http://schemas.microsoft.com/office/drawing/2014/main" id="{1CEF6FBA-44C2-4C82-8DDC-F9E028A1104A}"/>
              </a:ext>
            </a:extLst>
          </p:cNvPr>
          <p:cNvSpPr txBox="1">
            <a:spLocks/>
          </p:cNvSpPr>
          <p:nvPr/>
        </p:nvSpPr>
        <p:spPr bwMode="auto">
          <a:xfrm>
            <a:off x="269516" y="3886909"/>
            <a:ext cx="8642640" cy="4195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30188" indent="-230188" algn="l" rtl="0" eaLnBrk="0" fontAlgn="base" hangingPunct="0">
              <a:lnSpc>
                <a:spcPct val="90000"/>
              </a:lnSpc>
              <a:spcBef>
                <a:spcPts val="1400"/>
              </a:spcBef>
              <a:spcAft>
                <a:spcPct val="0"/>
              </a:spcAft>
              <a:buClr>
                <a:schemeClr val="tx2"/>
              </a:buClr>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0" fontAlgn="base" hangingPunct="0">
              <a:lnSpc>
                <a:spcPct val="90000"/>
              </a:lnSpc>
              <a:spcBef>
                <a:spcPts val="800"/>
              </a:spcBef>
              <a:spcAft>
                <a:spcPct val="0"/>
              </a:spcAft>
              <a:buClr>
                <a:schemeClr val="tx2"/>
              </a:buClr>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0" fontAlgn="base" hangingPunct="0">
              <a:lnSpc>
                <a:spcPct val="90000"/>
              </a:lnSpc>
              <a:spcBef>
                <a:spcPts val="800"/>
              </a:spcBef>
              <a:spcAft>
                <a:spcPct val="0"/>
              </a:spcAft>
              <a:buClr>
                <a:schemeClr val="tx2"/>
              </a:buClr>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0" fontAlgn="base" hangingPunct="0">
              <a:lnSpc>
                <a:spcPct val="90000"/>
              </a:lnSpc>
              <a:spcBef>
                <a:spcPts val="800"/>
              </a:spcBef>
              <a:spcAft>
                <a:spcPct val="0"/>
              </a:spcAft>
              <a:buClr>
                <a:schemeClr val="tx2"/>
              </a:buClr>
              <a:buFont typeface="Arial" pitchFamily="34"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0" fontAlgn="base" hangingPunct="0">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pitchFamily="34" charset="0"/>
              <a:buAutoNum type="arabicPeriod"/>
            </a:pPr>
            <a:r>
              <a:rPr lang="en-US" sz="2400" dirty="0"/>
              <a:t>Initialization: randomly generate 3 ‘means’</a:t>
            </a:r>
          </a:p>
          <a:p>
            <a:pPr marL="514350" indent="-514350">
              <a:buFont typeface="Arial" pitchFamily="34" charset="0"/>
              <a:buAutoNum type="arabicPeriod"/>
            </a:pPr>
            <a:r>
              <a:rPr lang="en-US" sz="2400" dirty="0"/>
              <a:t>Assign each datapoint to a cluster based on nearest mean</a:t>
            </a:r>
          </a:p>
          <a:p>
            <a:pPr marL="514350" indent="-514350">
              <a:buFont typeface="Arial" pitchFamily="34" charset="0"/>
              <a:buAutoNum type="arabicPeriod"/>
            </a:pPr>
            <a:r>
              <a:rPr lang="en-US" sz="2400" dirty="0"/>
              <a:t>Determine centroid of cluster, and use as the new mean</a:t>
            </a:r>
          </a:p>
          <a:p>
            <a:pPr marL="514350" indent="-514350">
              <a:buFont typeface="Arial" pitchFamily="34" charset="0"/>
              <a:buAutoNum type="arabicPeriod"/>
            </a:pPr>
            <a:r>
              <a:rPr lang="en-US" sz="2400" dirty="0"/>
              <a:t>Repeat 2,3 until convergence</a:t>
            </a:r>
          </a:p>
        </p:txBody>
      </p:sp>
      <p:sp>
        <p:nvSpPr>
          <p:cNvPr id="25" name="TextBox 24">
            <a:extLst>
              <a:ext uri="{FF2B5EF4-FFF2-40B4-BE49-F238E27FC236}">
                <a16:creationId xmlns:a16="http://schemas.microsoft.com/office/drawing/2014/main" id="{9DFF1EE9-D16C-442D-A93B-B2C29F02E56E}"/>
              </a:ext>
            </a:extLst>
          </p:cNvPr>
          <p:cNvSpPr txBox="1"/>
          <p:nvPr/>
        </p:nvSpPr>
        <p:spPr>
          <a:xfrm>
            <a:off x="-157536" y="6431152"/>
            <a:ext cx="2465317" cy="341632"/>
          </a:xfrm>
          <a:prstGeom prst="rect">
            <a:avLst/>
          </a:prstGeom>
          <a:noFill/>
        </p:spPr>
        <p:txBody>
          <a:bodyPr wrap="square" rtlCol="0">
            <a:spAutoFit/>
          </a:bodyPr>
          <a:lstStyle/>
          <a:p>
            <a:pPr algn="ctr">
              <a:lnSpc>
                <a:spcPct val="90000"/>
              </a:lnSpc>
            </a:pPr>
            <a:r>
              <a:rPr lang="en-US" dirty="0"/>
              <a:t>Source: Wikipedia</a:t>
            </a:r>
          </a:p>
        </p:txBody>
      </p:sp>
    </p:spTree>
    <p:extLst>
      <p:ext uri="{BB962C8B-B14F-4D97-AF65-F5344CB8AC3E}">
        <p14:creationId xmlns:p14="http://schemas.microsoft.com/office/powerpoint/2010/main" val="1894698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9E43-809B-4592-82A8-BC1906EAD089}"/>
              </a:ext>
            </a:extLst>
          </p:cNvPr>
          <p:cNvSpPr>
            <a:spLocks noGrp="1"/>
          </p:cNvSpPr>
          <p:nvPr>
            <p:ph type="title"/>
          </p:nvPr>
        </p:nvSpPr>
        <p:spPr>
          <a:xfrm>
            <a:off x="192024" y="256032"/>
            <a:ext cx="8636290" cy="484748"/>
          </a:xfrm>
        </p:spPr>
        <p:txBody>
          <a:bodyPr/>
          <a:lstStyle/>
          <a:p>
            <a:r>
              <a:rPr lang="en-US" dirty="0"/>
              <a:t>K-Means Clustering</a:t>
            </a:r>
          </a:p>
        </p:txBody>
      </p:sp>
      <p:pic>
        <p:nvPicPr>
          <p:cNvPr id="84994" name="Picture 2" descr="https://upload.wikimedia.org/wikipedia/commons/e/ea/K-means_convergence.gif">
            <a:extLst>
              <a:ext uri="{FF2B5EF4-FFF2-40B4-BE49-F238E27FC236}">
                <a16:creationId xmlns:a16="http://schemas.microsoft.com/office/drawing/2014/main" id="{3637A750-B0CB-460F-99B0-78133F34379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90600"/>
            <a:ext cx="5334000" cy="5183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16FE4C-0CDD-4229-9C26-953F33B67CF7}"/>
              </a:ext>
            </a:extLst>
          </p:cNvPr>
          <p:cNvSpPr txBox="1"/>
          <p:nvPr/>
        </p:nvSpPr>
        <p:spPr>
          <a:xfrm>
            <a:off x="6629400" y="2133600"/>
            <a:ext cx="1676400" cy="590931"/>
          </a:xfrm>
          <a:prstGeom prst="rect">
            <a:avLst/>
          </a:prstGeom>
          <a:noFill/>
        </p:spPr>
        <p:txBody>
          <a:bodyPr wrap="square" rtlCol="0">
            <a:spAutoFit/>
          </a:bodyPr>
          <a:lstStyle/>
          <a:p>
            <a:pPr algn="ctr">
              <a:lnSpc>
                <a:spcPct val="90000"/>
              </a:lnSpc>
            </a:pPr>
            <a:r>
              <a:rPr lang="en-US" dirty="0"/>
              <a:t>Source: Wikipedia</a:t>
            </a:r>
          </a:p>
        </p:txBody>
      </p:sp>
    </p:spTree>
    <p:extLst>
      <p:ext uri="{BB962C8B-B14F-4D97-AF65-F5344CB8AC3E}">
        <p14:creationId xmlns:p14="http://schemas.microsoft.com/office/powerpoint/2010/main" val="4147993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C3903-58F1-400A-9998-8AF8031D4F8C}"/>
              </a:ext>
            </a:extLst>
          </p:cNvPr>
          <p:cNvSpPr>
            <a:spLocks noGrp="1"/>
          </p:cNvSpPr>
          <p:nvPr>
            <p:ph type="title"/>
          </p:nvPr>
        </p:nvSpPr>
        <p:spPr/>
        <p:txBody>
          <a:bodyPr/>
          <a:lstStyle/>
          <a:p>
            <a:r>
              <a:rPr lang="en-US" dirty="0"/>
              <a:t>(Jupyter Notebook)</a:t>
            </a:r>
          </a:p>
        </p:txBody>
      </p:sp>
      <p:sp>
        <p:nvSpPr>
          <p:cNvPr id="3" name="Content Placeholder 2">
            <a:extLst>
              <a:ext uri="{FF2B5EF4-FFF2-40B4-BE49-F238E27FC236}">
                <a16:creationId xmlns:a16="http://schemas.microsoft.com/office/drawing/2014/main" id="{8A4E0359-9228-40AE-ACD6-4AE82272BA48}"/>
              </a:ext>
            </a:extLst>
          </p:cNvPr>
          <p:cNvSpPr>
            <a:spLocks noGrp="1"/>
          </p:cNvSpPr>
          <p:nvPr>
            <p:ph idx="1"/>
          </p:nvPr>
        </p:nvSpPr>
        <p:spPr>
          <a:xfrm>
            <a:off x="192024" y="3048000"/>
            <a:ext cx="8642640" cy="918815"/>
          </a:xfrm>
        </p:spPr>
        <p:txBody>
          <a:bodyPr/>
          <a:lstStyle/>
          <a:p>
            <a:pPr marL="0" indent="0">
              <a:buNone/>
            </a:pPr>
            <a:r>
              <a:rPr lang="en-US" dirty="0"/>
              <a:t>Example on using </a:t>
            </a:r>
            <a:r>
              <a:rPr lang="en-US" dirty="0" err="1"/>
              <a:t>Kmeans</a:t>
            </a:r>
            <a:r>
              <a:rPr lang="en-US" dirty="0"/>
              <a:t> on a EELS Dataset.</a:t>
            </a:r>
          </a:p>
        </p:txBody>
      </p:sp>
    </p:spTree>
    <p:extLst>
      <p:ext uri="{BB962C8B-B14F-4D97-AF65-F5344CB8AC3E}">
        <p14:creationId xmlns:p14="http://schemas.microsoft.com/office/powerpoint/2010/main" val="3627091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024C-24EC-42F3-85ED-501A38B204EA}"/>
              </a:ext>
            </a:extLst>
          </p:cNvPr>
          <p:cNvSpPr>
            <a:spLocks noGrp="1"/>
          </p:cNvSpPr>
          <p:nvPr>
            <p:ph type="title"/>
          </p:nvPr>
        </p:nvSpPr>
        <p:spPr/>
        <p:txBody>
          <a:bodyPr/>
          <a:lstStyle/>
          <a:p>
            <a:r>
              <a:rPr lang="en-US" dirty="0"/>
              <a:t>Spectral Data</a:t>
            </a:r>
          </a:p>
        </p:txBody>
      </p:sp>
      <p:sp>
        <p:nvSpPr>
          <p:cNvPr id="3" name="Content Placeholder 2">
            <a:extLst>
              <a:ext uri="{FF2B5EF4-FFF2-40B4-BE49-F238E27FC236}">
                <a16:creationId xmlns:a16="http://schemas.microsoft.com/office/drawing/2014/main" id="{EC6DAB7C-B3AA-4E71-A4B9-397CD44124FF}"/>
              </a:ext>
            </a:extLst>
          </p:cNvPr>
          <p:cNvSpPr>
            <a:spLocks noGrp="1"/>
          </p:cNvSpPr>
          <p:nvPr>
            <p:ph idx="1"/>
          </p:nvPr>
        </p:nvSpPr>
        <p:spPr>
          <a:xfrm>
            <a:off x="164464" y="838200"/>
            <a:ext cx="8642640" cy="2442815"/>
          </a:xfrm>
        </p:spPr>
        <p:txBody>
          <a:bodyPr/>
          <a:lstStyle/>
          <a:p>
            <a:r>
              <a:rPr lang="en-US" dirty="0"/>
              <a:t>Many imaging modalities have spectroscopy components</a:t>
            </a:r>
          </a:p>
          <a:p>
            <a:r>
              <a:rPr lang="en-US" dirty="0"/>
              <a:t>By capturing spectra across an image, it allows us to correlate features of the spectra with specific regions of the sample</a:t>
            </a:r>
          </a:p>
        </p:txBody>
      </p:sp>
      <p:grpSp>
        <p:nvGrpSpPr>
          <p:cNvPr id="28" name="Group 27">
            <a:extLst>
              <a:ext uri="{FF2B5EF4-FFF2-40B4-BE49-F238E27FC236}">
                <a16:creationId xmlns:a16="http://schemas.microsoft.com/office/drawing/2014/main" id="{958222F4-5665-4DF9-854A-E447D9C572A4}"/>
              </a:ext>
            </a:extLst>
          </p:cNvPr>
          <p:cNvGrpSpPr/>
          <p:nvPr/>
        </p:nvGrpSpPr>
        <p:grpSpPr>
          <a:xfrm>
            <a:off x="533400" y="3548768"/>
            <a:ext cx="3067456" cy="3048467"/>
            <a:chOff x="533400" y="3548768"/>
            <a:chExt cx="3067456" cy="3048467"/>
          </a:xfrm>
        </p:grpSpPr>
        <p:sp>
          <p:nvSpPr>
            <p:cNvPr id="4" name="Rectangle 3">
              <a:extLst>
                <a:ext uri="{FF2B5EF4-FFF2-40B4-BE49-F238E27FC236}">
                  <a16:creationId xmlns:a16="http://schemas.microsoft.com/office/drawing/2014/main" id="{293B4E60-C592-4AF4-B482-F18600F46E99}"/>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6" name="Straight Connector 5">
              <a:extLst>
                <a:ext uri="{FF2B5EF4-FFF2-40B4-BE49-F238E27FC236}">
                  <a16:creationId xmlns:a16="http://schemas.microsoft.com/office/drawing/2014/main" id="{CC990ED5-E298-40ED-9512-EED9AB1847DE}"/>
                </a:ext>
              </a:extLst>
            </p:cNvPr>
            <p:cNvCxnSpPr/>
            <p:nvPr/>
          </p:nvCxnSpPr>
          <p:spPr>
            <a:xfrm>
              <a:off x="1524000" y="3548768"/>
              <a:ext cx="0" cy="304800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862316F-42E3-42BB-A97A-8005B47BA52F}"/>
                </a:ext>
              </a:extLst>
            </p:cNvPr>
            <p:cNvCxnSpPr/>
            <p:nvPr/>
          </p:nvCxnSpPr>
          <p:spPr>
            <a:xfrm>
              <a:off x="2590800" y="3549235"/>
              <a:ext cx="0" cy="304800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E0068A-353D-4E65-92AB-5CF02259DCD7}"/>
                </a:ext>
              </a:extLst>
            </p:cNvPr>
            <p:cNvCxnSpPr>
              <a:cxnSpLocks/>
            </p:cNvCxnSpPr>
            <p:nvPr/>
          </p:nvCxnSpPr>
          <p:spPr>
            <a:xfrm rot="5400000">
              <a:off x="2057400" y="2971800"/>
              <a:ext cx="0" cy="304800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5CE63AF-13DB-4F27-A369-4EBF1F0692F7}"/>
                </a:ext>
              </a:extLst>
            </p:cNvPr>
            <p:cNvCxnSpPr>
              <a:cxnSpLocks/>
            </p:cNvCxnSpPr>
            <p:nvPr/>
          </p:nvCxnSpPr>
          <p:spPr>
            <a:xfrm rot="5400000">
              <a:off x="2057400" y="4038600"/>
              <a:ext cx="0" cy="304800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60B7AF42-B073-480F-9A35-B300EFC0CA8D}"/>
              </a:ext>
            </a:extLst>
          </p:cNvPr>
          <p:cNvSpPr/>
          <p:nvPr/>
        </p:nvSpPr>
        <p:spPr>
          <a:xfrm>
            <a:off x="2971800" y="4953000"/>
            <a:ext cx="228596" cy="228596"/>
          </a:xfrm>
          <a:prstGeom prst="ellipse">
            <a:avLst/>
          </a:prstGeom>
          <a:solidFill>
            <a:srgbClr val="C00000"/>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TextBox 21">
            <a:extLst>
              <a:ext uri="{FF2B5EF4-FFF2-40B4-BE49-F238E27FC236}">
                <a16:creationId xmlns:a16="http://schemas.microsoft.com/office/drawing/2014/main" id="{D11C5412-F454-4237-9265-E397AA055A8A}"/>
              </a:ext>
            </a:extLst>
          </p:cNvPr>
          <p:cNvSpPr txBox="1"/>
          <p:nvPr/>
        </p:nvSpPr>
        <p:spPr>
          <a:xfrm>
            <a:off x="533401" y="3124200"/>
            <a:ext cx="3048000" cy="341632"/>
          </a:xfrm>
          <a:prstGeom prst="rect">
            <a:avLst/>
          </a:prstGeom>
          <a:noFill/>
        </p:spPr>
        <p:txBody>
          <a:bodyPr wrap="square" rtlCol="0">
            <a:spAutoFit/>
          </a:bodyPr>
          <a:lstStyle/>
          <a:p>
            <a:pPr algn="ctr">
              <a:lnSpc>
                <a:spcPct val="90000"/>
              </a:lnSpc>
            </a:pPr>
            <a:r>
              <a:rPr lang="en-US" dirty="0"/>
              <a:t>Image (</a:t>
            </a:r>
            <a:r>
              <a:rPr lang="en-US" dirty="0" err="1"/>
              <a:t>MxN</a:t>
            </a:r>
            <a:r>
              <a:rPr lang="en-US" dirty="0"/>
              <a:t> pixels)</a:t>
            </a:r>
          </a:p>
        </p:txBody>
      </p:sp>
      <p:grpSp>
        <p:nvGrpSpPr>
          <p:cNvPr id="11" name="Group 10">
            <a:extLst>
              <a:ext uri="{FF2B5EF4-FFF2-40B4-BE49-F238E27FC236}">
                <a16:creationId xmlns:a16="http://schemas.microsoft.com/office/drawing/2014/main" id="{CB0AD5E0-00BF-487C-B2A6-54D4569CAC84}"/>
              </a:ext>
            </a:extLst>
          </p:cNvPr>
          <p:cNvGrpSpPr/>
          <p:nvPr/>
        </p:nvGrpSpPr>
        <p:grpSpPr>
          <a:xfrm>
            <a:off x="4685263" y="2738539"/>
            <a:ext cx="3537258" cy="4087485"/>
            <a:chOff x="4685263" y="2738539"/>
            <a:chExt cx="3537258" cy="4087485"/>
          </a:xfrm>
        </p:grpSpPr>
        <p:grpSp>
          <p:nvGrpSpPr>
            <p:cNvPr id="38" name="Group 37">
              <a:extLst>
                <a:ext uri="{FF2B5EF4-FFF2-40B4-BE49-F238E27FC236}">
                  <a16:creationId xmlns:a16="http://schemas.microsoft.com/office/drawing/2014/main" id="{1D5DB6C7-3D7F-4141-90CE-121A04E64D8D}"/>
                </a:ext>
              </a:extLst>
            </p:cNvPr>
            <p:cNvGrpSpPr/>
            <p:nvPr/>
          </p:nvGrpSpPr>
          <p:grpSpPr>
            <a:xfrm>
              <a:off x="5461487" y="2948913"/>
              <a:ext cx="2267874" cy="2253835"/>
              <a:chOff x="533400" y="3548768"/>
              <a:chExt cx="3067456" cy="3048467"/>
            </a:xfrm>
          </p:grpSpPr>
          <p:sp>
            <p:nvSpPr>
              <p:cNvPr id="39" name="Rectangle 38">
                <a:extLst>
                  <a:ext uri="{FF2B5EF4-FFF2-40B4-BE49-F238E27FC236}">
                    <a16:creationId xmlns:a16="http://schemas.microsoft.com/office/drawing/2014/main" id="{A2321A7C-25C3-4DFB-9088-7770A68B6F7E}"/>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alpha val="40000"/>
                  </a:srgb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40" name="Straight Connector 39">
                <a:extLst>
                  <a:ext uri="{FF2B5EF4-FFF2-40B4-BE49-F238E27FC236}">
                    <a16:creationId xmlns:a16="http://schemas.microsoft.com/office/drawing/2014/main" id="{07BAD199-05D7-4D17-9509-BA6D39961C32}"/>
                  </a:ext>
                </a:extLst>
              </p:cNvPr>
              <p:cNvCxnSpPr/>
              <p:nvPr/>
            </p:nvCxnSpPr>
            <p:spPr>
              <a:xfrm>
                <a:off x="1524000" y="3548768"/>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CC74D0-12A4-40BA-84EA-BD066E3E7E3F}"/>
                  </a:ext>
                </a:extLst>
              </p:cNvPr>
              <p:cNvCxnSpPr/>
              <p:nvPr/>
            </p:nvCxnSpPr>
            <p:spPr>
              <a:xfrm>
                <a:off x="2590800" y="3549235"/>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38F5860-6F8D-430C-A7AE-F349B966D117}"/>
                  </a:ext>
                </a:extLst>
              </p:cNvPr>
              <p:cNvCxnSpPr>
                <a:cxnSpLocks/>
              </p:cNvCxnSpPr>
              <p:nvPr/>
            </p:nvCxnSpPr>
            <p:spPr>
              <a:xfrm rot="5400000">
                <a:off x="2057400" y="29718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842EB6-309A-4F89-A1E9-1B6576D2B4C0}"/>
                  </a:ext>
                </a:extLst>
              </p:cNvPr>
              <p:cNvCxnSpPr>
                <a:cxnSpLocks/>
              </p:cNvCxnSpPr>
              <p:nvPr/>
            </p:nvCxnSpPr>
            <p:spPr>
              <a:xfrm rot="5400000">
                <a:off x="2057400" y="40386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BBE546A5-8B6A-4D66-B3C1-99C3C34D4D6F}"/>
                </a:ext>
              </a:extLst>
            </p:cNvPr>
            <p:cNvGrpSpPr/>
            <p:nvPr/>
          </p:nvGrpSpPr>
          <p:grpSpPr>
            <a:xfrm>
              <a:off x="5284633" y="3155181"/>
              <a:ext cx="2267874" cy="2253835"/>
              <a:chOff x="533400" y="3548768"/>
              <a:chExt cx="3067456" cy="3048467"/>
            </a:xfrm>
          </p:grpSpPr>
          <p:sp>
            <p:nvSpPr>
              <p:cNvPr id="51" name="Rectangle 50">
                <a:extLst>
                  <a:ext uri="{FF2B5EF4-FFF2-40B4-BE49-F238E27FC236}">
                    <a16:creationId xmlns:a16="http://schemas.microsoft.com/office/drawing/2014/main" id="{DB5FDF53-666E-4D4A-91A5-3605FED7373D}"/>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alpha val="40000"/>
                  </a:srgb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52" name="Straight Connector 51">
                <a:extLst>
                  <a:ext uri="{FF2B5EF4-FFF2-40B4-BE49-F238E27FC236}">
                    <a16:creationId xmlns:a16="http://schemas.microsoft.com/office/drawing/2014/main" id="{43782E44-B07F-4606-94F5-3B600462FDE3}"/>
                  </a:ext>
                </a:extLst>
              </p:cNvPr>
              <p:cNvCxnSpPr/>
              <p:nvPr/>
            </p:nvCxnSpPr>
            <p:spPr>
              <a:xfrm>
                <a:off x="1524000" y="3548768"/>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9223854-BAC3-4AFC-8497-6479C8CACFD6}"/>
                  </a:ext>
                </a:extLst>
              </p:cNvPr>
              <p:cNvCxnSpPr/>
              <p:nvPr/>
            </p:nvCxnSpPr>
            <p:spPr>
              <a:xfrm>
                <a:off x="2590800" y="3549235"/>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3930D1-836E-42EE-89AC-C7A1BD0C3022}"/>
                  </a:ext>
                </a:extLst>
              </p:cNvPr>
              <p:cNvCxnSpPr>
                <a:cxnSpLocks/>
              </p:cNvCxnSpPr>
              <p:nvPr/>
            </p:nvCxnSpPr>
            <p:spPr>
              <a:xfrm rot="5400000">
                <a:off x="2057400" y="29718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741D5F2-75F6-4AE6-9C67-0779384F98FE}"/>
                  </a:ext>
                </a:extLst>
              </p:cNvPr>
              <p:cNvCxnSpPr>
                <a:cxnSpLocks/>
              </p:cNvCxnSpPr>
              <p:nvPr/>
            </p:nvCxnSpPr>
            <p:spPr>
              <a:xfrm rot="5400000">
                <a:off x="2057400" y="40386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72D9C939-3794-477B-948E-3538238A4ADF}"/>
                </a:ext>
              </a:extLst>
            </p:cNvPr>
            <p:cNvSpPr txBox="1"/>
            <p:nvPr/>
          </p:nvSpPr>
          <p:spPr>
            <a:xfrm>
              <a:off x="4737816" y="6235093"/>
              <a:ext cx="3484705" cy="590931"/>
            </a:xfrm>
            <a:prstGeom prst="rect">
              <a:avLst/>
            </a:prstGeom>
            <a:noFill/>
          </p:spPr>
          <p:txBody>
            <a:bodyPr wrap="square" rtlCol="0">
              <a:spAutoFit/>
            </a:bodyPr>
            <a:lstStyle/>
            <a:p>
              <a:pPr algn="ctr">
                <a:lnSpc>
                  <a:spcPct val="90000"/>
                </a:lnSpc>
              </a:pPr>
              <a:r>
                <a:rPr lang="en-US" dirty="0"/>
                <a:t>(Repeat </a:t>
              </a:r>
              <a:r>
                <a:rPr lang="en-US" dirty="0" err="1"/>
                <a:t>MxN</a:t>
              </a:r>
              <a:r>
                <a:rPr lang="en-US" dirty="0"/>
                <a:t> matrix P times to make 3D cube)</a:t>
              </a:r>
            </a:p>
          </p:txBody>
        </p:sp>
        <p:grpSp>
          <p:nvGrpSpPr>
            <p:cNvPr id="44" name="Group 43">
              <a:extLst>
                <a:ext uri="{FF2B5EF4-FFF2-40B4-BE49-F238E27FC236}">
                  <a16:creationId xmlns:a16="http://schemas.microsoft.com/office/drawing/2014/main" id="{4052DA30-22B4-4472-92E3-D31130C35E32}"/>
                </a:ext>
              </a:extLst>
            </p:cNvPr>
            <p:cNvGrpSpPr/>
            <p:nvPr/>
          </p:nvGrpSpPr>
          <p:grpSpPr>
            <a:xfrm>
              <a:off x="5105761" y="3352350"/>
              <a:ext cx="2267874" cy="2253835"/>
              <a:chOff x="533400" y="3548768"/>
              <a:chExt cx="3067456" cy="3048467"/>
            </a:xfrm>
          </p:grpSpPr>
          <p:sp>
            <p:nvSpPr>
              <p:cNvPr id="45" name="Rectangle 44">
                <a:extLst>
                  <a:ext uri="{FF2B5EF4-FFF2-40B4-BE49-F238E27FC236}">
                    <a16:creationId xmlns:a16="http://schemas.microsoft.com/office/drawing/2014/main" id="{DC320774-BB8F-4346-80E9-BEDD97B4C8AA}"/>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alpha val="40000"/>
                  </a:srgb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46" name="Straight Connector 45">
                <a:extLst>
                  <a:ext uri="{FF2B5EF4-FFF2-40B4-BE49-F238E27FC236}">
                    <a16:creationId xmlns:a16="http://schemas.microsoft.com/office/drawing/2014/main" id="{3F86FA36-59EC-4199-BCBE-F054948B7913}"/>
                  </a:ext>
                </a:extLst>
              </p:cNvPr>
              <p:cNvCxnSpPr/>
              <p:nvPr/>
            </p:nvCxnSpPr>
            <p:spPr>
              <a:xfrm>
                <a:off x="1524000" y="3548768"/>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FA87E91-B30E-4873-91B4-C26FEAA917FF}"/>
                  </a:ext>
                </a:extLst>
              </p:cNvPr>
              <p:cNvCxnSpPr/>
              <p:nvPr/>
            </p:nvCxnSpPr>
            <p:spPr>
              <a:xfrm>
                <a:off x="2590800" y="3549235"/>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4EFD690-95BB-43CC-8765-614D4903F200}"/>
                  </a:ext>
                </a:extLst>
              </p:cNvPr>
              <p:cNvCxnSpPr>
                <a:cxnSpLocks/>
              </p:cNvCxnSpPr>
              <p:nvPr/>
            </p:nvCxnSpPr>
            <p:spPr>
              <a:xfrm rot="5400000">
                <a:off x="2057400" y="29718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1BFDA40-1FD3-41C9-A458-42A44274465C}"/>
                  </a:ext>
                </a:extLst>
              </p:cNvPr>
              <p:cNvCxnSpPr>
                <a:cxnSpLocks/>
              </p:cNvCxnSpPr>
              <p:nvPr/>
            </p:nvCxnSpPr>
            <p:spPr>
              <a:xfrm rot="5400000">
                <a:off x="2057400" y="40386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F8E2376-E79B-4F3F-A266-72A8F9A59EF1}"/>
                </a:ext>
              </a:extLst>
            </p:cNvPr>
            <p:cNvGrpSpPr/>
            <p:nvPr/>
          </p:nvGrpSpPr>
          <p:grpSpPr>
            <a:xfrm>
              <a:off x="4927303" y="3564339"/>
              <a:ext cx="2267874" cy="2253835"/>
              <a:chOff x="533400" y="3548768"/>
              <a:chExt cx="3067456" cy="3048467"/>
            </a:xfrm>
          </p:grpSpPr>
          <p:sp>
            <p:nvSpPr>
              <p:cNvPr id="33" name="Rectangle 32">
                <a:extLst>
                  <a:ext uri="{FF2B5EF4-FFF2-40B4-BE49-F238E27FC236}">
                    <a16:creationId xmlns:a16="http://schemas.microsoft.com/office/drawing/2014/main" id="{F89948B2-53CF-43D1-83D5-9C359023130F}"/>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alpha val="40000"/>
                  </a:srgb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34" name="Straight Connector 33">
                <a:extLst>
                  <a:ext uri="{FF2B5EF4-FFF2-40B4-BE49-F238E27FC236}">
                    <a16:creationId xmlns:a16="http://schemas.microsoft.com/office/drawing/2014/main" id="{D9950AEA-EC34-4641-9595-62368AF415D0}"/>
                  </a:ext>
                </a:extLst>
              </p:cNvPr>
              <p:cNvCxnSpPr/>
              <p:nvPr/>
            </p:nvCxnSpPr>
            <p:spPr>
              <a:xfrm>
                <a:off x="1524000" y="3548768"/>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175A13-9130-4B88-8FC2-6ECED22B8247}"/>
                  </a:ext>
                </a:extLst>
              </p:cNvPr>
              <p:cNvCxnSpPr/>
              <p:nvPr/>
            </p:nvCxnSpPr>
            <p:spPr>
              <a:xfrm>
                <a:off x="2590800" y="3549235"/>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802B0F1-2626-4031-80F1-DBBDA13694FE}"/>
                  </a:ext>
                </a:extLst>
              </p:cNvPr>
              <p:cNvCxnSpPr>
                <a:cxnSpLocks/>
              </p:cNvCxnSpPr>
              <p:nvPr/>
            </p:nvCxnSpPr>
            <p:spPr>
              <a:xfrm rot="5400000">
                <a:off x="2057400" y="29718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202693-D9F7-4F6B-BE69-EB6E8585DA54}"/>
                  </a:ext>
                </a:extLst>
              </p:cNvPr>
              <p:cNvCxnSpPr>
                <a:cxnSpLocks/>
              </p:cNvCxnSpPr>
              <p:nvPr/>
            </p:nvCxnSpPr>
            <p:spPr>
              <a:xfrm rot="5400000">
                <a:off x="2057400" y="40386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BCE426C-7A7A-4009-AE29-84E4F1D5C2C2}"/>
                </a:ext>
              </a:extLst>
            </p:cNvPr>
            <p:cNvGrpSpPr/>
            <p:nvPr/>
          </p:nvGrpSpPr>
          <p:grpSpPr>
            <a:xfrm>
              <a:off x="4739437" y="3772971"/>
              <a:ext cx="2267874" cy="2253835"/>
              <a:chOff x="533400" y="3548768"/>
              <a:chExt cx="3067456" cy="3048467"/>
            </a:xfrm>
          </p:grpSpPr>
          <p:sp>
            <p:nvSpPr>
              <p:cNvPr id="26" name="Rectangle 25">
                <a:extLst>
                  <a:ext uri="{FF2B5EF4-FFF2-40B4-BE49-F238E27FC236}">
                    <a16:creationId xmlns:a16="http://schemas.microsoft.com/office/drawing/2014/main" id="{0E45E6C3-81B1-443C-AC73-FE5D2C6EE8E7}"/>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alpha val="90000"/>
                  </a:srgb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27" name="Straight Connector 26">
                <a:extLst>
                  <a:ext uri="{FF2B5EF4-FFF2-40B4-BE49-F238E27FC236}">
                    <a16:creationId xmlns:a16="http://schemas.microsoft.com/office/drawing/2014/main" id="{947B596A-E984-47FB-83CB-1F4262F23F0A}"/>
                  </a:ext>
                </a:extLst>
              </p:cNvPr>
              <p:cNvCxnSpPr/>
              <p:nvPr/>
            </p:nvCxnSpPr>
            <p:spPr>
              <a:xfrm>
                <a:off x="1524000" y="3548768"/>
                <a:ext cx="0" cy="3048000"/>
              </a:xfrm>
              <a:prstGeom prst="line">
                <a:avLst/>
              </a:prstGeom>
              <a:ln w="28575">
                <a:solidFill>
                  <a:srgbClr val="06025E">
                    <a:alpha val="9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FD45BF5-0EB0-4CED-B8DC-90D9EBE92FE2}"/>
                  </a:ext>
                </a:extLst>
              </p:cNvPr>
              <p:cNvCxnSpPr/>
              <p:nvPr/>
            </p:nvCxnSpPr>
            <p:spPr>
              <a:xfrm>
                <a:off x="2590800" y="3549235"/>
                <a:ext cx="0" cy="3048000"/>
              </a:xfrm>
              <a:prstGeom prst="line">
                <a:avLst/>
              </a:prstGeom>
              <a:ln w="28575">
                <a:solidFill>
                  <a:srgbClr val="06025E">
                    <a:alpha val="9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97BA8C-88B3-4AA4-9F85-84463AA19B71}"/>
                  </a:ext>
                </a:extLst>
              </p:cNvPr>
              <p:cNvCxnSpPr>
                <a:cxnSpLocks/>
              </p:cNvCxnSpPr>
              <p:nvPr/>
            </p:nvCxnSpPr>
            <p:spPr>
              <a:xfrm rot="5400000">
                <a:off x="2057400" y="2971800"/>
                <a:ext cx="0" cy="3048000"/>
              </a:xfrm>
              <a:prstGeom prst="line">
                <a:avLst/>
              </a:prstGeom>
              <a:ln w="28575">
                <a:solidFill>
                  <a:srgbClr val="06025E">
                    <a:alpha val="9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4C6648A-6341-4824-A650-CE0175F7DE71}"/>
                  </a:ext>
                </a:extLst>
              </p:cNvPr>
              <p:cNvCxnSpPr>
                <a:cxnSpLocks/>
              </p:cNvCxnSpPr>
              <p:nvPr/>
            </p:nvCxnSpPr>
            <p:spPr>
              <a:xfrm rot="5400000">
                <a:off x="2057400" y="4038600"/>
                <a:ext cx="0" cy="3048000"/>
              </a:xfrm>
              <a:prstGeom prst="line">
                <a:avLst/>
              </a:prstGeom>
              <a:ln w="28575">
                <a:solidFill>
                  <a:srgbClr val="06025E">
                    <a:alpha val="90000"/>
                  </a:srgbClr>
                </a:solidFill>
              </a:ln>
            </p:spPr>
            <p:style>
              <a:lnRef idx="1">
                <a:schemeClr val="accent1"/>
              </a:lnRef>
              <a:fillRef idx="0">
                <a:schemeClr val="accent1"/>
              </a:fillRef>
              <a:effectRef idx="0">
                <a:schemeClr val="accent1"/>
              </a:effectRef>
              <a:fontRef idx="minor">
                <a:schemeClr val="tx1"/>
              </a:fontRef>
            </p:style>
          </p:cxnSp>
        </p:grpSp>
        <p:sp>
          <p:nvSpPr>
            <p:cNvPr id="5" name="Left Brace 4">
              <a:extLst>
                <a:ext uri="{FF2B5EF4-FFF2-40B4-BE49-F238E27FC236}">
                  <a16:creationId xmlns:a16="http://schemas.microsoft.com/office/drawing/2014/main" id="{20E72AFB-6450-41E4-8F41-EAA90D497DFD}"/>
                </a:ext>
              </a:extLst>
            </p:cNvPr>
            <p:cNvSpPr/>
            <p:nvPr/>
          </p:nvSpPr>
          <p:spPr>
            <a:xfrm rot="1880610">
              <a:off x="4685263" y="2738539"/>
              <a:ext cx="258771" cy="101909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6" name="TextBox 55">
            <a:extLst>
              <a:ext uri="{FF2B5EF4-FFF2-40B4-BE49-F238E27FC236}">
                <a16:creationId xmlns:a16="http://schemas.microsoft.com/office/drawing/2014/main" id="{101EFDB9-0DC2-4740-ABC6-C34449859BD7}"/>
              </a:ext>
            </a:extLst>
          </p:cNvPr>
          <p:cNvSpPr txBox="1"/>
          <p:nvPr/>
        </p:nvSpPr>
        <p:spPr>
          <a:xfrm rot="18000000">
            <a:off x="3012338" y="2897271"/>
            <a:ext cx="3048000" cy="341632"/>
          </a:xfrm>
          <a:prstGeom prst="rect">
            <a:avLst/>
          </a:prstGeom>
          <a:noFill/>
        </p:spPr>
        <p:txBody>
          <a:bodyPr wrap="square" rtlCol="0">
            <a:spAutoFit/>
          </a:bodyPr>
          <a:lstStyle/>
          <a:p>
            <a:pPr algn="ctr">
              <a:lnSpc>
                <a:spcPct val="90000"/>
              </a:lnSpc>
            </a:pPr>
            <a:r>
              <a:rPr lang="en-US" dirty="0"/>
              <a:t>P</a:t>
            </a:r>
          </a:p>
        </p:txBody>
      </p:sp>
    </p:spTree>
    <p:extLst>
      <p:ext uri="{BB962C8B-B14F-4D97-AF65-F5344CB8AC3E}">
        <p14:creationId xmlns:p14="http://schemas.microsoft.com/office/powerpoint/2010/main" val="300875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A024C-24EC-42F3-85ED-501A38B204EA}"/>
              </a:ext>
            </a:extLst>
          </p:cNvPr>
          <p:cNvSpPr>
            <a:spLocks noGrp="1"/>
          </p:cNvSpPr>
          <p:nvPr>
            <p:ph type="title"/>
          </p:nvPr>
        </p:nvSpPr>
        <p:spPr/>
        <p:txBody>
          <a:bodyPr/>
          <a:lstStyle/>
          <a:p>
            <a:r>
              <a:rPr lang="en-US" dirty="0"/>
              <a:t>Spectral Data</a:t>
            </a:r>
          </a:p>
        </p:txBody>
      </p:sp>
      <p:sp>
        <p:nvSpPr>
          <p:cNvPr id="3" name="Content Placeholder 2">
            <a:extLst>
              <a:ext uri="{FF2B5EF4-FFF2-40B4-BE49-F238E27FC236}">
                <a16:creationId xmlns:a16="http://schemas.microsoft.com/office/drawing/2014/main" id="{EC6DAB7C-B3AA-4E71-A4B9-397CD44124FF}"/>
              </a:ext>
            </a:extLst>
          </p:cNvPr>
          <p:cNvSpPr>
            <a:spLocks noGrp="1"/>
          </p:cNvSpPr>
          <p:nvPr>
            <p:ph idx="1"/>
          </p:nvPr>
        </p:nvSpPr>
        <p:spPr>
          <a:xfrm>
            <a:off x="164464" y="838200"/>
            <a:ext cx="8642640" cy="2442815"/>
          </a:xfrm>
        </p:spPr>
        <p:txBody>
          <a:bodyPr/>
          <a:lstStyle/>
          <a:p>
            <a:r>
              <a:rPr lang="en-US" dirty="0"/>
              <a:t>Examples include EELS, micro Raman imaging, force-distance curve maps in AFM, Scanning tunneling spectroscopy, etc.</a:t>
            </a:r>
          </a:p>
          <a:p>
            <a:r>
              <a:rPr lang="en-US" dirty="0"/>
              <a:t>Usually, the 3D matrix is converted to a 2D matrix</a:t>
            </a:r>
          </a:p>
        </p:txBody>
      </p:sp>
      <p:sp>
        <p:nvSpPr>
          <p:cNvPr id="21" name="TextBox 20">
            <a:extLst>
              <a:ext uri="{FF2B5EF4-FFF2-40B4-BE49-F238E27FC236}">
                <a16:creationId xmlns:a16="http://schemas.microsoft.com/office/drawing/2014/main" id="{F82C234F-2B13-49EA-804B-34C28D2D09E8}"/>
              </a:ext>
            </a:extLst>
          </p:cNvPr>
          <p:cNvSpPr txBox="1"/>
          <p:nvPr/>
        </p:nvSpPr>
        <p:spPr>
          <a:xfrm>
            <a:off x="2045764" y="2646120"/>
            <a:ext cx="4876797" cy="341632"/>
          </a:xfrm>
          <a:prstGeom prst="rect">
            <a:avLst/>
          </a:prstGeom>
          <a:noFill/>
        </p:spPr>
        <p:txBody>
          <a:bodyPr wrap="square" rtlCol="0">
            <a:spAutoFit/>
          </a:bodyPr>
          <a:lstStyle/>
          <a:p>
            <a:pPr algn="ctr">
              <a:lnSpc>
                <a:spcPct val="90000"/>
              </a:lnSpc>
            </a:pPr>
            <a:r>
              <a:rPr lang="en-US" dirty="0"/>
              <a:t>M (rows) x N (columns) x P (spectral points)</a:t>
            </a:r>
          </a:p>
        </p:txBody>
      </p:sp>
      <p:sp>
        <p:nvSpPr>
          <p:cNvPr id="26" name="TextBox 25">
            <a:extLst>
              <a:ext uri="{FF2B5EF4-FFF2-40B4-BE49-F238E27FC236}">
                <a16:creationId xmlns:a16="http://schemas.microsoft.com/office/drawing/2014/main" id="{84A5A559-C8F6-4723-82A9-0C62CB235CFE}"/>
              </a:ext>
            </a:extLst>
          </p:cNvPr>
          <p:cNvSpPr txBox="1"/>
          <p:nvPr/>
        </p:nvSpPr>
        <p:spPr>
          <a:xfrm>
            <a:off x="2045763" y="2996501"/>
            <a:ext cx="4876797" cy="729430"/>
          </a:xfrm>
          <a:prstGeom prst="rect">
            <a:avLst/>
          </a:prstGeom>
          <a:noFill/>
        </p:spPr>
        <p:txBody>
          <a:bodyPr wrap="square" rtlCol="0">
            <a:spAutoFit/>
          </a:bodyPr>
          <a:lstStyle/>
          <a:p>
            <a:pPr algn="ctr">
              <a:lnSpc>
                <a:spcPct val="90000"/>
              </a:lnSpc>
            </a:pPr>
            <a:r>
              <a:rPr lang="en-US" sz="2800" dirty="0"/>
              <a:t>= (MN) x P </a:t>
            </a:r>
          </a:p>
          <a:p>
            <a:pPr algn="ctr">
              <a:lnSpc>
                <a:spcPct val="90000"/>
              </a:lnSpc>
            </a:pPr>
            <a:r>
              <a:rPr lang="en-US" i="1" dirty="0"/>
              <a:t>Pixels x spectral points</a:t>
            </a:r>
          </a:p>
        </p:txBody>
      </p:sp>
      <p:grpSp>
        <p:nvGrpSpPr>
          <p:cNvPr id="33" name="Group 32">
            <a:extLst>
              <a:ext uri="{FF2B5EF4-FFF2-40B4-BE49-F238E27FC236}">
                <a16:creationId xmlns:a16="http://schemas.microsoft.com/office/drawing/2014/main" id="{630B61E7-B803-4BCA-930B-28A2C78152F8}"/>
              </a:ext>
            </a:extLst>
          </p:cNvPr>
          <p:cNvGrpSpPr/>
          <p:nvPr/>
        </p:nvGrpSpPr>
        <p:grpSpPr>
          <a:xfrm>
            <a:off x="246198" y="3962400"/>
            <a:ext cx="2650635" cy="2728621"/>
            <a:chOff x="4739437" y="2948913"/>
            <a:chExt cx="2989924" cy="3077893"/>
          </a:xfrm>
        </p:grpSpPr>
        <p:grpSp>
          <p:nvGrpSpPr>
            <p:cNvPr id="34" name="Group 33">
              <a:extLst>
                <a:ext uri="{FF2B5EF4-FFF2-40B4-BE49-F238E27FC236}">
                  <a16:creationId xmlns:a16="http://schemas.microsoft.com/office/drawing/2014/main" id="{95D15533-34AE-49FA-B29F-D9537ECD982B}"/>
                </a:ext>
              </a:extLst>
            </p:cNvPr>
            <p:cNvGrpSpPr/>
            <p:nvPr/>
          </p:nvGrpSpPr>
          <p:grpSpPr>
            <a:xfrm>
              <a:off x="5461487" y="2948913"/>
              <a:ext cx="2267874" cy="2253835"/>
              <a:chOff x="533400" y="3548768"/>
              <a:chExt cx="3067456" cy="3048467"/>
            </a:xfrm>
          </p:grpSpPr>
          <p:sp>
            <p:nvSpPr>
              <p:cNvPr id="61" name="Rectangle 60">
                <a:extLst>
                  <a:ext uri="{FF2B5EF4-FFF2-40B4-BE49-F238E27FC236}">
                    <a16:creationId xmlns:a16="http://schemas.microsoft.com/office/drawing/2014/main" id="{46BC6FF2-7071-4740-B329-F9FB8BD8F663}"/>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alpha val="40000"/>
                  </a:srgb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62" name="Straight Connector 61">
                <a:extLst>
                  <a:ext uri="{FF2B5EF4-FFF2-40B4-BE49-F238E27FC236}">
                    <a16:creationId xmlns:a16="http://schemas.microsoft.com/office/drawing/2014/main" id="{F4BC1591-282E-4ABA-B008-CEACD5FCF7AA}"/>
                  </a:ext>
                </a:extLst>
              </p:cNvPr>
              <p:cNvCxnSpPr/>
              <p:nvPr/>
            </p:nvCxnSpPr>
            <p:spPr>
              <a:xfrm>
                <a:off x="1524000" y="3548768"/>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89F3526-A492-4DB1-82BB-B7E809F83C95}"/>
                  </a:ext>
                </a:extLst>
              </p:cNvPr>
              <p:cNvCxnSpPr/>
              <p:nvPr/>
            </p:nvCxnSpPr>
            <p:spPr>
              <a:xfrm>
                <a:off x="2590800" y="3549235"/>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0BAE03E-FEF0-450C-A2B4-EDFA168A25F5}"/>
                  </a:ext>
                </a:extLst>
              </p:cNvPr>
              <p:cNvCxnSpPr>
                <a:cxnSpLocks/>
              </p:cNvCxnSpPr>
              <p:nvPr/>
            </p:nvCxnSpPr>
            <p:spPr>
              <a:xfrm rot="5400000">
                <a:off x="2057400" y="29718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373A10D-E1BE-412B-9899-E1321E2E5BD5}"/>
                  </a:ext>
                </a:extLst>
              </p:cNvPr>
              <p:cNvCxnSpPr>
                <a:cxnSpLocks/>
              </p:cNvCxnSpPr>
              <p:nvPr/>
            </p:nvCxnSpPr>
            <p:spPr>
              <a:xfrm rot="5400000">
                <a:off x="2057400" y="40386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774A01B-84CC-4A02-A049-13B5C1CFF3A6}"/>
                </a:ext>
              </a:extLst>
            </p:cNvPr>
            <p:cNvGrpSpPr/>
            <p:nvPr/>
          </p:nvGrpSpPr>
          <p:grpSpPr>
            <a:xfrm>
              <a:off x="5284633" y="3155181"/>
              <a:ext cx="2267874" cy="2253835"/>
              <a:chOff x="533400" y="3548768"/>
              <a:chExt cx="3067456" cy="3048467"/>
            </a:xfrm>
          </p:grpSpPr>
          <p:sp>
            <p:nvSpPr>
              <p:cNvPr id="56" name="Rectangle 55">
                <a:extLst>
                  <a:ext uri="{FF2B5EF4-FFF2-40B4-BE49-F238E27FC236}">
                    <a16:creationId xmlns:a16="http://schemas.microsoft.com/office/drawing/2014/main" id="{6254198C-7925-4A1B-85AF-3F96D85A95B5}"/>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alpha val="40000"/>
                  </a:srgb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57" name="Straight Connector 56">
                <a:extLst>
                  <a:ext uri="{FF2B5EF4-FFF2-40B4-BE49-F238E27FC236}">
                    <a16:creationId xmlns:a16="http://schemas.microsoft.com/office/drawing/2014/main" id="{AFCFB25D-B8CF-46F5-80D5-8D9ABF158821}"/>
                  </a:ext>
                </a:extLst>
              </p:cNvPr>
              <p:cNvCxnSpPr/>
              <p:nvPr/>
            </p:nvCxnSpPr>
            <p:spPr>
              <a:xfrm>
                <a:off x="1524000" y="3548768"/>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ABD5CD3-05C9-4EBF-B40A-86D352E5340E}"/>
                  </a:ext>
                </a:extLst>
              </p:cNvPr>
              <p:cNvCxnSpPr/>
              <p:nvPr/>
            </p:nvCxnSpPr>
            <p:spPr>
              <a:xfrm>
                <a:off x="2590800" y="3549235"/>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39B0B25-E85B-4C5B-B413-DA3FCF5C92A5}"/>
                  </a:ext>
                </a:extLst>
              </p:cNvPr>
              <p:cNvCxnSpPr>
                <a:cxnSpLocks/>
              </p:cNvCxnSpPr>
              <p:nvPr/>
            </p:nvCxnSpPr>
            <p:spPr>
              <a:xfrm rot="5400000">
                <a:off x="2057400" y="29718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6AC81A5-6A8A-4D56-9018-95675495FE7B}"/>
                  </a:ext>
                </a:extLst>
              </p:cNvPr>
              <p:cNvCxnSpPr>
                <a:cxnSpLocks/>
              </p:cNvCxnSpPr>
              <p:nvPr/>
            </p:nvCxnSpPr>
            <p:spPr>
              <a:xfrm rot="5400000">
                <a:off x="2057400" y="40386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01D3948-0D59-4CA6-A51B-AF08F0DCA933}"/>
                </a:ext>
              </a:extLst>
            </p:cNvPr>
            <p:cNvGrpSpPr/>
            <p:nvPr/>
          </p:nvGrpSpPr>
          <p:grpSpPr>
            <a:xfrm>
              <a:off x="5105761" y="3352350"/>
              <a:ext cx="2267874" cy="2253835"/>
              <a:chOff x="533400" y="3548768"/>
              <a:chExt cx="3067456" cy="3048467"/>
            </a:xfrm>
          </p:grpSpPr>
          <p:sp>
            <p:nvSpPr>
              <p:cNvPr id="51" name="Rectangle 50">
                <a:extLst>
                  <a:ext uri="{FF2B5EF4-FFF2-40B4-BE49-F238E27FC236}">
                    <a16:creationId xmlns:a16="http://schemas.microsoft.com/office/drawing/2014/main" id="{0EEA7721-88A8-46C5-9D5A-FE323DFC925C}"/>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alpha val="40000"/>
                  </a:srgb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52" name="Straight Connector 51">
                <a:extLst>
                  <a:ext uri="{FF2B5EF4-FFF2-40B4-BE49-F238E27FC236}">
                    <a16:creationId xmlns:a16="http://schemas.microsoft.com/office/drawing/2014/main" id="{D270AAA8-F2EF-4B8D-8B06-3022E11CCFE1}"/>
                  </a:ext>
                </a:extLst>
              </p:cNvPr>
              <p:cNvCxnSpPr/>
              <p:nvPr/>
            </p:nvCxnSpPr>
            <p:spPr>
              <a:xfrm>
                <a:off x="1524000" y="3548768"/>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9F4228-3240-4855-B1AA-A02F7B1DCBD2}"/>
                  </a:ext>
                </a:extLst>
              </p:cNvPr>
              <p:cNvCxnSpPr/>
              <p:nvPr/>
            </p:nvCxnSpPr>
            <p:spPr>
              <a:xfrm>
                <a:off x="2590800" y="3549235"/>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D42DAA-E768-45C6-BBD7-B83FEE7932A2}"/>
                  </a:ext>
                </a:extLst>
              </p:cNvPr>
              <p:cNvCxnSpPr>
                <a:cxnSpLocks/>
              </p:cNvCxnSpPr>
              <p:nvPr/>
            </p:nvCxnSpPr>
            <p:spPr>
              <a:xfrm rot="5400000">
                <a:off x="2057400" y="29718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BA2A77-85C3-4297-B6E3-DE21859C129B}"/>
                  </a:ext>
                </a:extLst>
              </p:cNvPr>
              <p:cNvCxnSpPr>
                <a:cxnSpLocks/>
              </p:cNvCxnSpPr>
              <p:nvPr/>
            </p:nvCxnSpPr>
            <p:spPr>
              <a:xfrm rot="5400000">
                <a:off x="2057400" y="40386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12D7E07-59F4-4A04-B456-F3835E3F0F51}"/>
                </a:ext>
              </a:extLst>
            </p:cNvPr>
            <p:cNvGrpSpPr/>
            <p:nvPr/>
          </p:nvGrpSpPr>
          <p:grpSpPr>
            <a:xfrm>
              <a:off x="4927303" y="3564339"/>
              <a:ext cx="2267874" cy="2253835"/>
              <a:chOff x="533400" y="3548768"/>
              <a:chExt cx="3067456" cy="3048467"/>
            </a:xfrm>
          </p:grpSpPr>
          <p:sp>
            <p:nvSpPr>
              <p:cNvPr id="46" name="Rectangle 45">
                <a:extLst>
                  <a:ext uri="{FF2B5EF4-FFF2-40B4-BE49-F238E27FC236}">
                    <a16:creationId xmlns:a16="http://schemas.microsoft.com/office/drawing/2014/main" id="{53FA2228-23F2-4572-B257-C0E277D1AF9A}"/>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alpha val="40000"/>
                  </a:srgb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47" name="Straight Connector 46">
                <a:extLst>
                  <a:ext uri="{FF2B5EF4-FFF2-40B4-BE49-F238E27FC236}">
                    <a16:creationId xmlns:a16="http://schemas.microsoft.com/office/drawing/2014/main" id="{E31CD51E-84D0-45EA-B25D-682625783278}"/>
                  </a:ext>
                </a:extLst>
              </p:cNvPr>
              <p:cNvCxnSpPr/>
              <p:nvPr/>
            </p:nvCxnSpPr>
            <p:spPr>
              <a:xfrm>
                <a:off x="1524000" y="3548768"/>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8AB6DEB-2183-49C7-8FF6-93DED97C4344}"/>
                  </a:ext>
                </a:extLst>
              </p:cNvPr>
              <p:cNvCxnSpPr/>
              <p:nvPr/>
            </p:nvCxnSpPr>
            <p:spPr>
              <a:xfrm>
                <a:off x="2590800" y="3549235"/>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B1E5FD7-3CFE-489B-88AC-EAB0DD949299}"/>
                  </a:ext>
                </a:extLst>
              </p:cNvPr>
              <p:cNvCxnSpPr>
                <a:cxnSpLocks/>
              </p:cNvCxnSpPr>
              <p:nvPr/>
            </p:nvCxnSpPr>
            <p:spPr>
              <a:xfrm rot="5400000">
                <a:off x="2057400" y="29718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891AEC9-95A2-4615-A5AE-AC6A096EB707}"/>
                  </a:ext>
                </a:extLst>
              </p:cNvPr>
              <p:cNvCxnSpPr>
                <a:cxnSpLocks/>
              </p:cNvCxnSpPr>
              <p:nvPr/>
            </p:nvCxnSpPr>
            <p:spPr>
              <a:xfrm rot="5400000">
                <a:off x="2057400" y="4038600"/>
                <a:ext cx="0" cy="3048000"/>
              </a:xfrm>
              <a:prstGeom prst="line">
                <a:avLst/>
              </a:prstGeom>
              <a:ln w="28575">
                <a:solidFill>
                  <a:srgbClr val="06025E">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86B7E710-48B1-481D-8B8E-6D05A9DE35F4}"/>
                </a:ext>
              </a:extLst>
            </p:cNvPr>
            <p:cNvGrpSpPr/>
            <p:nvPr/>
          </p:nvGrpSpPr>
          <p:grpSpPr>
            <a:xfrm>
              <a:off x="4739437" y="3772971"/>
              <a:ext cx="2267874" cy="2253835"/>
              <a:chOff x="533400" y="3548768"/>
              <a:chExt cx="3067456" cy="3048467"/>
            </a:xfrm>
          </p:grpSpPr>
          <p:sp>
            <p:nvSpPr>
              <p:cNvPr id="41" name="Rectangle 40">
                <a:extLst>
                  <a:ext uri="{FF2B5EF4-FFF2-40B4-BE49-F238E27FC236}">
                    <a16:creationId xmlns:a16="http://schemas.microsoft.com/office/drawing/2014/main" id="{FCCAAAFE-9C09-4375-A568-648AC122BC35}"/>
                  </a:ext>
                </a:extLst>
              </p:cNvPr>
              <p:cNvSpPr/>
              <p:nvPr/>
            </p:nvSpPr>
            <p:spPr>
              <a:xfrm>
                <a:off x="552856" y="3548768"/>
                <a:ext cx="3048000" cy="304800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alpha val="90000"/>
                  </a:srgb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42" name="Straight Connector 41">
                <a:extLst>
                  <a:ext uri="{FF2B5EF4-FFF2-40B4-BE49-F238E27FC236}">
                    <a16:creationId xmlns:a16="http://schemas.microsoft.com/office/drawing/2014/main" id="{D8CB8347-B8BB-476C-B061-4A4CB9D924EE}"/>
                  </a:ext>
                </a:extLst>
              </p:cNvPr>
              <p:cNvCxnSpPr/>
              <p:nvPr/>
            </p:nvCxnSpPr>
            <p:spPr>
              <a:xfrm>
                <a:off x="1524000" y="3548768"/>
                <a:ext cx="0" cy="3048000"/>
              </a:xfrm>
              <a:prstGeom prst="line">
                <a:avLst/>
              </a:prstGeom>
              <a:ln w="28575">
                <a:solidFill>
                  <a:srgbClr val="06025E">
                    <a:alpha val="9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5361011-8167-48CF-96A4-7E6770C20390}"/>
                  </a:ext>
                </a:extLst>
              </p:cNvPr>
              <p:cNvCxnSpPr/>
              <p:nvPr/>
            </p:nvCxnSpPr>
            <p:spPr>
              <a:xfrm>
                <a:off x="2590800" y="3549235"/>
                <a:ext cx="0" cy="3048000"/>
              </a:xfrm>
              <a:prstGeom prst="line">
                <a:avLst/>
              </a:prstGeom>
              <a:ln w="28575">
                <a:solidFill>
                  <a:srgbClr val="06025E">
                    <a:alpha val="9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FC8F963-6162-4145-A656-B268012B4B60}"/>
                  </a:ext>
                </a:extLst>
              </p:cNvPr>
              <p:cNvCxnSpPr>
                <a:cxnSpLocks/>
              </p:cNvCxnSpPr>
              <p:nvPr/>
            </p:nvCxnSpPr>
            <p:spPr>
              <a:xfrm rot="5400000">
                <a:off x="2057400" y="2971800"/>
                <a:ext cx="0" cy="3048000"/>
              </a:xfrm>
              <a:prstGeom prst="line">
                <a:avLst/>
              </a:prstGeom>
              <a:ln w="28575">
                <a:solidFill>
                  <a:srgbClr val="06025E">
                    <a:alpha val="9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F3897FD-0A52-42E6-9724-BDD321FA1B7C}"/>
                  </a:ext>
                </a:extLst>
              </p:cNvPr>
              <p:cNvCxnSpPr>
                <a:cxnSpLocks/>
              </p:cNvCxnSpPr>
              <p:nvPr/>
            </p:nvCxnSpPr>
            <p:spPr>
              <a:xfrm rot="5400000">
                <a:off x="2057400" y="4038600"/>
                <a:ext cx="0" cy="3048000"/>
              </a:xfrm>
              <a:prstGeom prst="line">
                <a:avLst/>
              </a:prstGeom>
              <a:ln w="28575">
                <a:solidFill>
                  <a:srgbClr val="06025E">
                    <a:alpha val="90000"/>
                  </a:srgbClr>
                </a:solidFill>
              </a:ln>
            </p:spPr>
            <p:style>
              <a:lnRef idx="1">
                <a:schemeClr val="accent1"/>
              </a:lnRef>
              <a:fillRef idx="0">
                <a:schemeClr val="accent1"/>
              </a:fillRef>
              <a:effectRef idx="0">
                <a:schemeClr val="accent1"/>
              </a:effectRef>
              <a:fontRef idx="minor">
                <a:schemeClr val="tx1"/>
              </a:fontRef>
            </p:style>
          </p:cxnSp>
        </p:grpSp>
      </p:grpSp>
      <p:grpSp>
        <p:nvGrpSpPr>
          <p:cNvPr id="103" name="Group 102">
            <a:extLst>
              <a:ext uri="{FF2B5EF4-FFF2-40B4-BE49-F238E27FC236}">
                <a16:creationId xmlns:a16="http://schemas.microsoft.com/office/drawing/2014/main" id="{576B9B9A-C070-4D1E-8F8A-28F5C6401D53}"/>
              </a:ext>
            </a:extLst>
          </p:cNvPr>
          <p:cNvGrpSpPr/>
          <p:nvPr/>
        </p:nvGrpSpPr>
        <p:grpSpPr>
          <a:xfrm>
            <a:off x="3746256" y="4237795"/>
            <a:ext cx="5259835" cy="2249102"/>
            <a:chOff x="3556787" y="4173450"/>
            <a:chExt cx="5259835" cy="2249102"/>
          </a:xfrm>
        </p:grpSpPr>
        <p:sp>
          <p:nvSpPr>
            <p:cNvPr id="67" name="Rectangle 66">
              <a:extLst>
                <a:ext uri="{FF2B5EF4-FFF2-40B4-BE49-F238E27FC236}">
                  <a16:creationId xmlns:a16="http://schemas.microsoft.com/office/drawing/2014/main" id="{4F542E78-6E3B-4135-9D9B-F7853B358CA5}"/>
                </a:ext>
              </a:extLst>
            </p:cNvPr>
            <p:cNvSpPr/>
            <p:nvPr/>
          </p:nvSpPr>
          <p:spPr>
            <a:xfrm>
              <a:off x="3566304" y="4182684"/>
              <a:ext cx="5240800" cy="2217776"/>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2700000" scaled="1"/>
              <a:tileRect/>
            </a:gradFill>
            <a:ln w="28575">
              <a:solidFill>
                <a:srgbClr val="06025E"/>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68" name="Straight Connector 67">
              <a:extLst>
                <a:ext uri="{FF2B5EF4-FFF2-40B4-BE49-F238E27FC236}">
                  <a16:creationId xmlns:a16="http://schemas.microsoft.com/office/drawing/2014/main" id="{2EC5B9B8-2EE7-4071-9F5D-0C20DD527461}"/>
                </a:ext>
              </a:extLst>
            </p:cNvPr>
            <p:cNvCxnSpPr/>
            <p:nvPr/>
          </p:nvCxnSpPr>
          <p:spPr>
            <a:xfrm>
              <a:off x="4648200" y="4182684"/>
              <a:ext cx="0" cy="2217776"/>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68327BC-1B70-4646-BB7B-AC9C2C8C57EE}"/>
                </a:ext>
              </a:extLst>
            </p:cNvPr>
            <p:cNvCxnSpPr/>
            <p:nvPr/>
          </p:nvCxnSpPr>
          <p:spPr>
            <a:xfrm>
              <a:off x="5562600" y="4187345"/>
              <a:ext cx="0" cy="2217776"/>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9C30CFE-B96D-4EB1-ABB7-FA966703D66C}"/>
                </a:ext>
              </a:extLst>
            </p:cNvPr>
            <p:cNvCxnSpPr>
              <a:cxnSpLocks/>
            </p:cNvCxnSpPr>
            <p:nvPr/>
          </p:nvCxnSpPr>
          <p:spPr>
            <a:xfrm flipH="1">
              <a:off x="3556787" y="4938440"/>
              <a:ext cx="5259835" cy="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EED5F39-7C88-4A0C-BEB2-8A776CD76338}"/>
                </a:ext>
              </a:extLst>
            </p:cNvPr>
            <p:cNvCxnSpPr>
              <a:cxnSpLocks/>
            </p:cNvCxnSpPr>
            <p:nvPr/>
          </p:nvCxnSpPr>
          <p:spPr>
            <a:xfrm flipH="1">
              <a:off x="3566304" y="4431290"/>
              <a:ext cx="5250317" cy="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F9338D-CF93-4825-8BD4-CC3EF8635E43}"/>
                </a:ext>
              </a:extLst>
            </p:cNvPr>
            <p:cNvCxnSpPr>
              <a:cxnSpLocks/>
            </p:cNvCxnSpPr>
            <p:nvPr/>
          </p:nvCxnSpPr>
          <p:spPr>
            <a:xfrm flipH="1">
              <a:off x="3556788" y="4683219"/>
              <a:ext cx="5250316" cy="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52004F5-5AC1-4C92-8796-3B7F959CB1B0}"/>
                </a:ext>
              </a:extLst>
            </p:cNvPr>
            <p:cNvCxnSpPr>
              <a:cxnSpLocks/>
            </p:cNvCxnSpPr>
            <p:nvPr/>
          </p:nvCxnSpPr>
          <p:spPr>
            <a:xfrm flipH="1" flipV="1">
              <a:off x="3556787" y="5181600"/>
              <a:ext cx="5250318" cy="5857"/>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C40A7C6-4D9F-4B2A-B4CD-5A3EBE9BF7CA}"/>
                </a:ext>
              </a:extLst>
            </p:cNvPr>
            <p:cNvCxnSpPr>
              <a:cxnSpLocks/>
            </p:cNvCxnSpPr>
            <p:nvPr/>
          </p:nvCxnSpPr>
          <p:spPr>
            <a:xfrm flipH="1" flipV="1">
              <a:off x="3581401" y="5439384"/>
              <a:ext cx="5235218" cy="5858"/>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D498E3-9ACE-4C37-AF8A-C93C0254BCEE}"/>
                </a:ext>
              </a:extLst>
            </p:cNvPr>
            <p:cNvCxnSpPr>
              <a:cxnSpLocks/>
            </p:cNvCxnSpPr>
            <p:nvPr/>
          </p:nvCxnSpPr>
          <p:spPr>
            <a:xfrm flipH="1" flipV="1">
              <a:off x="3556787" y="5685815"/>
              <a:ext cx="5250318" cy="3"/>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4607CCC-D6C8-4543-9F41-CB28454D7FD4}"/>
                </a:ext>
              </a:extLst>
            </p:cNvPr>
            <p:cNvCxnSpPr>
              <a:cxnSpLocks/>
            </p:cNvCxnSpPr>
            <p:nvPr/>
          </p:nvCxnSpPr>
          <p:spPr>
            <a:xfrm flipH="1" flipV="1">
              <a:off x="3566304" y="5902440"/>
              <a:ext cx="5240801" cy="1"/>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1A1A509-A8A7-46B3-9D7A-87C31B1C8B47}"/>
                </a:ext>
              </a:extLst>
            </p:cNvPr>
            <p:cNvCxnSpPr>
              <a:cxnSpLocks/>
            </p:cNvCxnSpPr>
            <p:nvPr/>
          </p:nvCxnSpPr>
          <p:spPr>
            <a:xfrm flipH="1">
              <a:off x="3556787" y="6148873"/>
              <a:ext cx="5259832" cy="0"/>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A6CE53D-4B1C-433B-9C66-B287D35B9E02}"/>
                </a:ext>
              </a:extLst>
            </p:cNvPr>
            <p:cNvCxnSpPr>
              <a:cxnSpLocks/>
            </p:cNvCxnSpPr>
            <p:nvPr/>
          </p:nvCxnSpPr>
          <p:spPr>
            <a:xfrm rot="5400000">
              <a:off x="6162258" y="3819942"/>
              <a:ext cx="0" cy="5161715"/>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CC6E7AC-F87C-4A85-A688-3BA4553524A0}"/>
                </a:ext>
              </a:extLst>
            </p:cNvPr>
            <p:cNvCxnSpPr/>
            <p:nvPr/>
          </p:nvCxnSpPr>
          <p:spPr>
            <a:xfrm>
              <a:off x="4115550" y="4182684"/>
              <a:ext cx="0" cy="2217776"/>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AAF2275-6F9D-477C-8AC9-0F7422169294}"/>
                </a:ext>
              </a:extLst>
            </p:cNvPr>
            <p:cNvCxnSpPr/>
            <p:nvPr/>
          </p:nvCxnSpPr>
          <p:spPr>
            <a:xfrm>
              <a:off x="5105400" y="4193290"/>
              <a:ext cx="0" cy="2217776"/>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458055D-F6F9-4C33-885D-A42E81C99F28}"/>
                </a:ext>
              </a:extLst>
            </p:cNvPr>
            <p:cNvCxnSpPr/>
            <p:nvPr/>
          </p:nvCxnSpPr>
          <p:spPr>
            <a:xfrm>
              <a:off x="6019800" y="4193290"/>
              <a:ext cx="0" cy="2217776"/>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1C6FEC0-3562-41E2-A828-40365EDEFA61}"/>
                </a:ext>
              </a:extLst>
            </p:cNvPr>
            <p:cNvCxnSpPr/>
            <p:nvPr/>
          </p:nvCxnSpPr>
          <p:spPr>
            <a:xfrm>
              <a:off x="6477000" y="4173450"/>
              <a:ext cx="0" cy="2217776"/>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B1DD8DE-9B20-4B4B-AA01-92DAF13CD107}"/>
                </a:ext>
              </a:extLst>
            </p:cNvPr>
            <p:cNvCxnSpPr/>
            <p:nvPr/>
          </p:nvCxnSpPr>
          <p:spPr>
            <a:xfrm>
              <a:off x="6915770" y="4193290"/>
              <a:ext cx="0" cy="2217776"/>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9D24D69-BA2F-48FE-B0EE-6ABBDB76DC95}"/>
                </a:ext>
              </a:extLst>
            </p:cNvPr>
            <p:cNvCxnSpPr/>
            <p:nvPr/>
          </p:nvCxnSpPr>
          <p:spPr>
            <a:xfrm>
              <a:off x="7315200" y="4204776"/>
              <a:ext cx="0" cy="2217776"/>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BEBBA07-CACB-4EE6-A42C-53A6239DFEC6}"/>
                </a:ext>
              </a:extLst>
            </p:cNvPr>
            <p:cNvCxnSpPr/>
            <p:nvPr/>
          </p:nvCxnSpPr>
          <p:spPr>
            <a:xfrm>
              <a:off x="7696200" y="4182684"/>
              <a:ext cx="0" cy="2217776"/>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73835DA-F40D-493B-90A5-E977DACD439F}"/>
                </a:ext>
              </a:extLst>
            </p:cNvPr>
            <p:cNvCxnSpPr/>
            <p:nvPr/>
          </p:nvCxnSpPr>
          <p:spPr>
            <a:xfrm>
              <a:off x="8077200" y="4173450"/>
              <a:ext cx="0" cy="2217776"/>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CB2CF26-79FA-4863-A99F-372D73DF5AAF}"/>
                </a:ext>
              </a:extLst>
            </p:cNvPr>
            <p:cNvCxnSpPr/>
            <p:nvPr/>
          </p:nvCxnSpPr>
          <p:spPr>
            <a:xfrm>
              <a:off x="8458200" y="4182684"/>
              <a:ext cx="0" cy="2217776"/>
            </a:xfrm>
            <a:prstGeom prst="line">
              <a:avLst/>
            </a:prstGeom>
            <a:ln w="28575">
              <a:solidFill>
                <a:srgbClr val="06025E"/>
              </a:solidFill>
            </a:ln>
          </p:spPr>
          <p:style>
            <a:lnRef idx="1">
              <a:schemeClr val="accent1"/>
            </a:lnRef>
            <a:fillRef idx="0">
              <a:schemeClr val="accent1"/>
            </a:fillRef>
            <a:effectRef idx="0">
              <a:schemeClr val="accent1"/>
            </a:effectRef>
            <a:fontRef idx="minor">
              <a:schemeClr val="tx1"/>
            </a:fontRef>
          </p:style>
        </p:cxnSp>
      </p:grpSp>
      <p:sp>
        <p:nvSpPr>
          <p:cNvPr id="5" name="Arrow: Right 4">
            <a:extLst>
              <a:ext uri="{FF2B5EF4-FFF2-40B4-BE49-F238E27FC236}">
                <a16:creationId xmlns:a16="http://schemas.microsoft.com/office/drawing/2014/main" id="{EEB79990-B04A-40DA-9EC1-53CBF7A84C08}"/>
              </a:ext>
            </a:extLst>
          </p:cNvPr>
          <p:cNvSpPr/>
          <p:nvPr/>
        </p:nvSpPr>
        <p:spPr>
          <a:xfrm>
            <a:off x="2267740" y="4902622"/>
            <a:ext cx="1145355" cy="719538"/>
          </a:xfrm>
          <a:prstGeom prst="rightArrow">
            <a:avLst/>
          </a:prstGeom>
          <a:solidFill>
            <a:schemeClr val="tx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4" name="TextBox 103">
            <a:extLst>
              <a:ext uri="{FF2B5EF4-FFF2-40B4-BE49-F238E27FC236}">
                <a16:creationId xmlns:a16="http://schemas.microsoft.com/office/drawing/2014/main" id="{D76C063F-2D70-45AF-A3C4-D146E7A3A56F}"/>
              </a:ext>
            </a:extLst>
          </p:cNvPr>
          <p:cNvSpPr txBox="1"/>
          <p:nvPr/>
        </p:nvSpPr>
        <p:spPr>
          <a:xfrm rot="16200000">
            <a:off x="2522304" y="5142847"/>
            <a:ext cx="1997769" cy="341632"/>
          </a:xfrm>
          <a:prstGeom prst="rect">
            <a:avLst/>
          </a:prstGeom>
          <a:noFill/>
        </p:spPr>
        <p:txBody>
          <a:bodyPr wrap="square" rtlCol="0">
            <a:spAutoFit/>
          </a:bodyPr>
          <a:lstStyle/>
          <a:p>
            <a:pPr algn="ctr">
              <a:lnSpc>
                <a:spcPct val="90000"/>
              </a:lnSpc>
            </a:pPr>
            <a:r>
              <a:rPr lang="en-US" dirty="0"/>
              <a:t>MN</a:t>
            </a:r>
          </a:p>
        </p:txBody>
      </p:sp>
      <p:sp>
        <p:nvSpPr>
          <p:cNvPr id="105" name="TextBox 104">
            <a:extLst>
              <a:ext uri="{FF2B5EF4-FFF2-40B4-BE49-F238E27FC236}">
                <a16:creationId xmlns:a16="http://schemas.microsoft.com/office/drawing/2014/main" id="{7D9A27F2-C177-4083-A558-6ED2F6829711}"/>
              </a:ext>
            </a:extLst>
          </p:cNvPr>
          <p:cNvSpPr txBox="1"/>
          <p:nvPr/>
        </p:nvSpPr>
        <p:spPr>
          <a:xfrm>
            <a:off x="5529283" y="3882657"/>
            <a:ext cx="1997769" cy="341632"/>
          </a:xfrm>
          <a:prstGeom prst="rect">
            <a:avLst/>
          </a:prstGeom>
          <a:noFill/>
        </p:spPr>
        <p:txBody>
          <a:bodyPr wrap="square" rtlCol="0">
            <a:spAutoFit/>
          </a:bodyPr>
          <a:lstStyle/>
          <a:p>
            <a:pPr algn="ctr">
              <a:lnSpc>
                <a:spcPct val="90000"/>
              </a:lnSpc>
            </a:pPr>
            <a:r>
              <a:rPr lang="en-US" dirty="0"/>
              <a:t>P</a:t>
            </a:r>
          </a:p>
        </p:txBody>
      </p:sp>
    </p:spTree>
    <p:extLst>
      <p:ext uri="{BB962C8B-B14F-4D97-AF65-F5344CB8AC3E}">
        <p14:creationId xmlns:p14="http://schemas.microsoft.com/office/powerpoint/2010/main" val="95937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ACB5-84E4-49C0-9EF7-D7885366212F}"/>
              </a:ext>
            </a:extLst>
          </p:cNvPr>
          <p:cNvSpPr>
            <a:spLocks noGrp="1"/>
          </p:cNvSpPr>
          <p:nvPr>
            <p:ph type="title"/>
          </p:nvPr>
        </p:nvSpPr>
        <p:spPr/>
        <p:txBody>
          <a:bodyPr/>
          <a:lstStyle/>
          <a:p>
            <a:r>
              <a:rPr lang="en-US" dirty="0"/>
              <a:t>Matrix Factorization</a:t>
            </a:r>
          </a:p>
        </p:txBody>
      </p:sp>
      <p:sp>
        <p:nvSpPr>
          <p:cNvPr id="3" name="Content Placeholder 2">
            <a:extLst>
              <a:ext uri="{FF2B5EF4-FFF2-40B4-BE49-F238E27FC236}">
                <a16:creationId xmlns:a16="http://schemas.microsoft.com/office/drawing/2014/main" id="{6A4F080E-E300-4D91-89FB-2708395B98D2}"/>
              </a:ext>
            </a:extLst>
          </p:cNvPr>
          <p:cNvSpPr>
            <a:spLocks noGrp="1"/>
          </p:cNvSpPr>
          <p:nvPr>
            <p:ph idx="1"/>
          </p:nvPr>
        </p:nvSpPr>
        <p:spPr>
          <a:xfrm>
            <a:off x="250680" y="1066800"/>
            <a:ext cx="8642640" cy="4195415"/>
          </a:xfrm>
        </p:spPr>
        <p:txBody>
          <a:bodyPr/>
          <a:lstStyle/>
          <a:p>
            <a:r>
              <a:rPr lang="en-US" dirty="0"/>
              <a:t>We now have a 2D matrix (call it </a:t>
            </a:r>
            <a:r>
              <a:rPr lang="en-US" b="1" dirty="0"/>
              <a:t>X</a:t>
            </a:r>
            <a:r>
              <a:rPr lang="en-US" dirty="0"/>
              <a:t>) of size (MN,P)</a:t>
            </a:r>
          </a:p>
          <a:p>
            <a:r>
              <a:rPr lang="en-US" dirty="0"/>
              <a:t>If </a:t>
            </a:r>
            <a:r>
              <a:rPr lang="en-US" b="1" dirty="0"/>
              <a:t>X </a:t>
            </a:r>
            <a:r>
              <a:rPr lang="en-US" dirty="0"/>
              <a:t>is ‘small’ (e.g., (10,10)) we can comprehend it easily. But if the size of X is (2500, 32), then this becomes more difficult</a:t>
            </a:r>
          </a:p>
          <a:p>
            <a:r>
              <a:rPr lang="en-US" dirty="0"/>
              <a:t>The number of spectral points </a:t>
            </a:r>
            <a:r>
              <a:rPr lang="en-US" b="1" dirty="0"/>
              <a:t>P</a:t>
            </a:r>
            <a:r>
              <a:rPr lang="en-US" dirty="0"/>
              <a:t> is often termed the “number of dimensions”. </a:t>
            </a:r>
          </a:p>
          <a:p>
            <a:r>
              <a:rPr lang="en-US" dirty="0"/>
              <a:t>To see trends in our data, we want to visualize them in some manner. But the 3D data cube is big, so what can we do?</a:t>
            </a:r>
          </a:p>
        </p:txBody>
      </p:sp>
      <p:sp>
        <p:nvSpPr>
          <p:cNvPr id="4" name="TextBox 3">
            <a:extLst>
              <a:ext uri="{FF2B5EF4-FFF2-40B4-BE49-F238E27FC236}">
                <a16:creationId xmlns:a16="http://schemas.microsoft.com/office/drawing/2014/main" id="{972B8661-C483-4A68-AD95-0A7D95A8212E}"/>
              </a:ext>
            </a:extLst>
          </p:cNvPr>
          <p:cNvSpPr txBox="1"/>
          <p:nvPr/>
        </p:nvSpPr>
        <p:spPr>
          <a:xfrm>
            <a:off x="685800" y="5410200"/>
            <a:ext cx="8066314" cy="590931"/>
          </a:xfrm>
          <a:prstGeom prst="rect">
            <a:avLst/>
          </a:prstGeom>
          <a:noFill/>
        </p:spPr>
        <p:txBody>
          <a:bodyPr wrap="square" rtlCol="0">
            <a:spAutoFit/>
          </a:bodyPr>
          <a:lstStyle/>
          <a:p>
            <a:pPr algn="ctr">
              <a:lnSpc>
                <a:spcPct val="90000"/>
              </a:lnSpc>
            </a:pPr>
            <a:r>
              <a:rPr lang="en-US" sz="3600" b="1" dirty="0">
                <a:solidFill>
                  <a:srgbClr val="FF0000"/>
                </a:solidFill>
              </a:rPr>
              <a:t>Matrix Factorization</a:t>
            </a:r>
          </a:p>
        </p:txBody>
      </p:sp>
      <p:sp>
        <p:nvSpPr>
          <p:cNvPr id="5" name="Arrow: Right 4">
            <a:extLst>
              <a:ext uri="{FF2B5EF4-FFF2-40B4-BE49-F238E27FC236}">
                <a16:creationId xmlns:a16="http://schemas.microsoft.com/office/drawing/2014/main" id="{2B595A15-A0BF-4267-A7B4-830E12F4367E}"/>
              </a:ext>
            </a:extLst>
          </p:cNvPr>
          <p:cNvSpPr/>
          <p:nvPr/>
        </p:nvSpPr>
        <p:spPr>
          <a:xfrm>
            <a:off x="1295400" y="5318687"/>
            <a:ext cx="1145355" cy="719538"/>
          </a:xfrm>
          <a:prstGeom prst="rightArrow">
            <a:avLst/>
          </a:prstGeom>
          <a:solidFill>
            <a:schemeClr val="tx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13221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ACB5-84E4-49C0-9EF7-D7885366212F}"/>
              </a:ext>
            </a:extLst>
          </p:cNvPr>
          <p:cNvSpPr>
            <a:spLocks noGrp="1"/>
          </p:cNvSpPr>
          <p:nvPr>
            <p:ph type="title"/>
          </p:nvPr>
        </p:nvSpPr>
        <p:spPr/>
        <p:txBody>
          <a:bodyPr/>
          <a:lstStyle/>
          <a:p>
            <a:r>
              <a:rPr lang="en-US" dirty="0"/>
              <a:t>Dimensionality Reduction</a:t>
            </a:r>
          </a:p>
        </p:txBody>
      </p:sp>
      <p:sp>
        <p:nvSpPr>
          <p:cNvPr id="3" name="Content Placeholder 2">
            <a:extLst>
              <a:ext uri="{FF2B5EF4-FFF2-40B4-BE49-F238E27FC236}">
                <a16:creationId xmlns:a16="http://schemas.microsoft.com/office/drawing/2014/main" id="{6A4F080E-E300-4D91-89FB-2708395B98D2}"/>
              </a:ext>
            </a:extLst>
          </p:cNvPr>
          <p:cNvSpPr>
            <a:spLocks noGrp="1"/>
          </p:cNvSpPr>
          <p:nvPr>
            <p:ph idx="1"/>
          </p:nvPr>
        </p:nvSpPr>
        <p:spPr>
          <a:xfrm>
            <a:off x="250680" y="1066800"/>
            <a:ext cx="8642640" cy="4195415"/>
          </a:xfrm>
        </p:spPr>
        <p:txBody>
          <a:bodyPr/>
          <a:lstStyle/>
          <a:p>
            <a:r>
              <a:rPr lang="en-US" dirty="0"/>
              <a:t>The reason it is difficult to visualize is because there are too many spectral points </a:t>
            </a:r>
            <a:r>
              <a:rPr lang="en-US" i="1" dirty="0"/>
              <a:t>P</a:t>
            </a:r>
            <a:r>
              <a:rPr lang="en-US" dirty="0"/>
              <a:t> per pixel. What we need is to reduce the dimensionality, while preserving most of the data structure.</a:t>
            </a:r>
          </a:p>
          <a:p>
            <a:r>
              <a:rPr lang="en-US" dirty="0"/>
              <a:t>What if we could write our matrix </a:t>
            </a:r>
            <a:r>
              <a:rPr lang="en-US" b="1" dirty="0"/>
              <a:t>X</a:t>
            </a:r>
            <a:r>
              <a:rPr lang="en-US" dirty="0"/>
              <a:t> (size MN,P) as</a:t>
            </a:r>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FC583C-C106-44AA-8C2F-D8421E01AB73}"/>
                  </a:ext>
                </a:extLst>
              </p:cNvPr>
              <p:cNvSpPr txBox="1"/>
              <p:nvPr/>
            </p:nvSpPr>
            <p:spPr>
              <a:xfrm>
                <a:off x="685800" y="3601482"/>
                <a:ext cx="1517980" cy="387798"/>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𝑿</m:t>
                      </m:r>
                      <m:r>
                        <a:rPr lang="en-US" sz="2800" b="1"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𝑾𝑯</m:t>
                      </m:r>
                    </m:oMath>
                  </m:oMathPara>
                </a14:m>
                <a:endParaRPr lang="en-US" sz="2800" b="1" dirty="0"/>
              </a:p>
            </p:txBody>
          </p:sp>
        </mc:Choice>
        <mc:Fallback xmlns="">
          <p:sp>
            <p:nvSpPr>
              <p:cNvPr id="6" name="TextBox 5">
                <a:extLst>
                  <a:ext uri="{FF2B5EF4-FFF2-40B4-BE49-F238E27FC236}">
                    <a16:creationId xmlns:a16="http://schemas.microsoft.com/office/drawing/2014/main" id="{C8FC583C-C106-44AA-8C2F-D8421E01AB73}"/>
                  </a:ext>
                </a:extLst>
              </p:cNvPr>
              <p:cNvSpPr txBox="1">
                <a:spLocks noRot="1" noChangeAspect="1" noMove="1" noResize="1" noEditPoints="1" noAdjustHandles="1" noChangeArrowheads="1" noChangeShapeType="1" noTextEdit="1"/>
              </p:cNvSpPr>
              <p:nvPr/>
            </p:nvSpPr>
            <p:spPr>
              <a:xfrm>
                <a:off x="685800" y="3601482"/>
                <a:ext cx="1517980" cy="387798"/>
              </a:xfrm>
              <a:prstGeom prst="rect">
                <a:avLst/>
              </a:prstGeom>
              <a:blipFill>
                <a:blip r:embed="rId3"/>
                <a:stretch>
                  <a:fillRect l="-40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38A1982-794D-4BC6-8126-85D66C9A96E6}"/>
              </a:ext>
            </a:extLst>
          </p:cNvPr>
          <p:cNvSpPr txBox="1"/>
          <p:nvPr/>
        </p:nvSpPr>
        <p:spPr>
          <a:xfrm>
            <a:off x="255961" y="4194507"/>
            <a:ext cx="2659702" cy="1089529"/>
          </a:xfrm>
          <a:prstGeom prst="rect">
            <a:avLst/>
          </a:prstGeom>
          <a:noFill/>
        </p:spPr>
        <p:txBody>
          <a:bodyPr wrap="none" rtlCol="0">
            <a:spAutoFit/>
          </a:bodyPr>
          <a:lstStyle/>
          <a:p>
            <a:pPr algn="ctr">
              <a:lnSpc>
                <a:spcPct val="90000"/>
              </a:lnSpc>
            </a:pPr>
            <a:r>
              <a:rPr lang="en-US" dirty="0"/>
              <a:t>Where W is size (MN,R)</a:t>
            </a:r>
          </a:p>
          <a:p>
            <a:pPr algn="ctr">
              <a:lnSpc>
                <a:spcPct val="90000"/>
              </a:lnSpc>
            </a:pPr>
            <a:r>
              <a:rPr lang="en-US" dirty="0"/>
              <a:t>H is size (R,P)</a:t>
            </a:r>
          </a:p>
          <a:p>
            <a:pPr algn="ctr">
              <a:lnSpc>
                <a:spcPct val="90000"/>
              </a:lnSpc>
            </a:pPr>
            <a:endParaRPr lang="en-US" dirty="0"/>
          </a:p>
          <a:p>
            <a:pPr algn="ctr">
              <a:lnSpc>
                <a:spcPct val="90000"/>
              </a:lnSpc>
            </a:pPr>
            <a:r>
              <a:rPr lang="en-US" dirty="0"/>
              <a:t>R &lt;P</a:t>
            </a:r>
          </a:p>
        </p:txBody>
      </p:sp>
      <p:pic>
        <p:nvPicPr>
          <p:cNvPr id="71682" name="Picture 2" descr="https://upload.wikimedia.org/wikipedia/commons/f/f9/NMF.png">
            <a:extLst>
              <a:ext uri="{FF2B5EF4-FFF2-40B4-BE49-F238E27FC236}">
                <a16:creationId xmlns:a16="http://schemas.microsoft.com/office/drawing/2014/main" id="{0B89B40D-8588-4136-BABD-962F9F3B8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349" y="4103392"/>
            <a:ext cx="5464320" cy="13640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354678-EE30-4164-B451-8AC475C7BA08}"/>
                  </a:ext>
                </a:extLst>
              </p:cNvPr>
              <p:cNvSpPr txBox="1"/>
              <p:nvPr/>
            </p:nvSpPr>
            <p:spPr>
              <a:xfrm>
                <a:off x="7895398" y="3941180"/>
                <a:ext cx="347852" cy="387798"/>
              </a:xfrm>
              <a:prstGeom prst="rect">
                <a:avLst/>
              </a:prstGeom>
              <a:solidFill>
                <a:schemeClr val="bg1"/>
              </a:solid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𝑿</m:t>
                      </m:r>
                    </m:oMath>
                  </m:oMathPara>
                </a14:m>
                <a:endParaRPr lang="en-US" sz="2800" b="1" dirty="0"/>
              </a:p>
            </p:txBody>
          </p:sp>
        </mc:Choice>
        <mc:Fallback xmlns="">
          <p:sp>
            <p:nvSpPr>
              <p:cNvPr id="10" name="TextBox 9">
                <a:extLst>
                  <a:ext uri="{FF2B5EF4-FFF2-40B4-BE49-F238E27FC236}">
                    <a16:creationId xmlns:a16="http://schemas.microsoft.com/office/drawing/2014/main" id="{21354678-EE30-4164-B451-8AC475C7BA08}"/>
                  </a:ext>
                </a:extLst>
              </p:cNvPr>
              <p:cNvSpPr txBox="1">
                <a:spLocks noRot="1" noChangeAspect="1" noMove="1" noResize="1" noEditPoints="1" noAdjustHandles="1" noChangeArrowheads="1" noChangeShapeType="1" noTextEdit="1"/>
              </p:cNvSpPr>
              <p:nvPr/>
            </p:nvSpPr>
            <p:spPr>
              <a:xfrm>
                <a:off x="7895398" y="3941180"/>
                <a:ext cx="347852" cy="387798"/>
              </a:xfrm>
              <a:prstGeom prst="rect">
                <a:avLst/>
              </a:prstGeom>
              <a:blipFill>
                <a:blip r:embed="rId5"/>
                <a:stretch>
                  <a:fillRect l="-175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C0DBA4C-2D60-45D8-B903-245240623ACA}"/>
              </a:ext>
            </a:extLst>
          </p:cNvPr>
          <p:cNvSpPr txBox="1"/>
          <p:nvPr/>
        </p:nvSpPr>
        <p:spPr>
          <a:xfrm rot="16200000">
            <a:off x="2842380" y="4742585"/>
            <a:ext cx="697627" cy="341632"/>
          </a:xfrm>
          <a:prstGeom prst="rect">
            <a:avLst/>
          </a:prstGeom>
          <a:noFill/>
        </p:spPr>
        <p:txBody>
          <a:bodyPr wrap="none" rtlCol="0">
            <a:spAutoFit/>
          </a:bodyPr>
          <a:lstStyle/>
          <a:p>
            <a:pPr algn="ctr">
              <a:lnSpc>
                <a:spcPct val="90000"/>
              </a:lnSpc>
            </a:pPr>
            <a:r>
              <a:rPr lang="en-US" dirty="0"/>
              <a:t>(MN)</a:t>
            </a:r>
          </a:p>
        </p:txBody>
      </p:sp>
      <p:sp>
        <p:nvSpPr>
          <p:cNvPr id="12" name="TextBox 11">
            <a:extLst>
              <a:ext uri="{FF2B5EF4-FFF2-40B4-BE49-F238E27FC236}">
                <a16:creationId xmlns:a16="http://schemas.microsoft.com/office/drawing/2014/main" id="{6E5639B3-0F4B-494B-9173-E57D0343BA0E}"/>
              </a:ext>
            </a:extLst>
          </p:cNvPr>
          <p:cNvSpPr txBox="1"/>
          <p:nvPr/>
        </p:nvSpPr>
        <p:spPr>
          <a:xfrm>
            <a:off x="3601380" y="5439903"/>
            <a:ext cx="505267" cy="341632"/>
          </a:xfrm>
          <a:prstGeom prst="rect">
            <a:avLst/>
          </a:prstGeom>
          <a:noFill/>
        </p:spPr>
        <p:txBody>
          <a:bodyPr wrap="none" rtlCol="0">
            <a:spAutoFit/>
          </a:bodyPr>
          <a:lstStyle/>
          <a:p>
            <a:pPr algn="ctr">
              <a:lnSpc>
                <a:spcPct val="90000"/>
              </a:lnSpc>
            </a:pPr>
            <a:r>
              <a:rPr lang="en-US" dirty="0"/>
              <a:t>(R)</a:t>
            </a:r>
          </a:p>
        </p:txBody>
      </p:sp>
      <p:sp>
        <p:nvSpPr>
          <p:cNvPr id="13" name="TextBox 12">
            <a:extLst>
              <a:ext uri="{FF2B5EF4-FFF2-40B4-BE49-F238E27FC236}">
                <a16:creationId xmlns:a16="http://schemas.microsoft.com/office/drawing/2014/main" id="{D51304D8-6EDA-4CEA-9646-AD1A4F6774D8}"/>
              </a:ext>
            </a:extLst>
          </p:cNvPr>
          <p:cNvSpPr txBox="1"/>
          <p:nvPr/>
        </p:nvSpPr>
        <p:spPr>
          <a:xfrm>
            <a:off x="5410200" y="5173120"/>
            <a:ext cx="505267" cy="341632"/>
          </a:xfrm>
          <a:prstGeom prst="rect">
            <a:avLst/>
          </a:prstGeom>
          <a:noFill/>
        </p:spPr>
        <p:txBody>
          <a:bodyPr wrap="none" rtlCol="0">
            <a:spAutoFit/>
          </a:bodyPr>
          <a:lstStyle/>
          <a:p>
            <a:pPr algn="ctr">
              <a:lnSpc>
                <a:spcPct val="90000"/>
              </a:lnSpc>
            </a:pPr>
            <a:r>
              <a:rPr lang="en-US" dirty="0"/>
              <a:t>(P)</a:t>
            </a:r>
          </a:p>
        </p:txBody>
      </p:sp>
      <p:sp>
        <p:nvSpPr>
          <p:cNvPr id="14" name="TextBox 13">
            <a:extLst>
              <a:ext uri="{FF2B5EF4-FFF2-40B4-BE49-F238E27FC236}">
                <a16:creationId xmlns:a16="http://schemas.microsoft.com/office/drawing/2014/main" id="{5FD955CB-AE65-4712-9779-DD43F144B74F}"/>
              </a:ext>
            </a:extLst>
          </p:cNvPr>
          <p:cNvSpPr txBox="1"/>
          <p:nvPr/>
        </p:nvSpPr>
        <p:spPr>
          <a:xfrm rot="16200000">
            <a:off x="4319367" y="4410795"/>
            <a:ext cx="505267" cy="341632"/>
          </a:xfrm>
          <a:prstGeom prst="rect">
            <a:avLst/>
          </a:prstGeom>
          <a:noFill/>
        </p:spPr>
        <p:txBody>
          <a:bodyPr wrap="none" rtlCol="0">
            <a:spAutoFit/>
          </a:bodyPr>
          <a:lstStyle/>
          <a:p>
            <a:pPr algn="ctr">
              <a:lnSpc>
                <a:spcPct val="90000"/>
              </a:lnSpc>
            </a:pPr>
            <a:r>
              <a:rPr lang="en-US" dirty="0"/>
              <a:t>(R)</a:t>
            </a:r>
          </a:p>
        </p:txBody>
      </p:sp>
      <p:sp>
        <p:nvSpPr>
          <p:cNvPr id="15" name="TextBox 14">
            <a:extLst>
              <a:ext uri="{FF2B5EF4-FFF2-40B4-BE49-F238E27FC236}">
                <a16:creationId xmlns:a16="http://schemas.microsoft.com/office/drawing/2014/main" id="{F0428DE7-3A25-40CE-A482-103D1799EE1A}"/>
              </a:ext>
            </a:extLst>
          </p:cNvPr>
          <p:cNvSpPr txBox="1"/>
          <p:nvPr/>
        </p:nvSpPr>
        <p:spPr>
          <a:xfrm>
            <a:off x="7611506" y="5446317"/>
            <a:ext cx="915636" cy="341632"/>
          </a:xfrm>
          <a:prstGeom prst="rect">
            <a:avLst/>
          </a:prstGeom>
          <a:noFill/>
        </p:spPr>
        <p:txBody>
          <a:bodyPr wrap="none" rtlCol="0">
            <a:spAutoFit/>
          </a:bodyPr>
          <a:lstStyle/>
          <a:p>
            <a:pPr algn="ctr">
              <a:lnSpc>
                <a:spcPct val="90000"/>
              </a:lnSpc>
            </a:pPr>
            <a:r>
              <a:rPr lang="en-US" dirty="0"/>
              <a:t>(MN,P)</a:t>
            </a:r>
          </a:p>
        </p:txBody>
      </p:sp>
    </p:spTree>
    <p:extLst>
      <p:ext uri="{BB962C8B-B14F-4D97-AF65-F5344CB8AC3E}">
        <p14:creationId xmlns:p14="http://schemas.microsoft.com/office/powerpoint/2010/main" val="171327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ACB5-84E4-49C0-9EF7-D7885366212F}"/>
              </a:ext>
            </a:extLst>
          </p:cNvPr>
          <p:cNvSpPr>
            <a:spLocks noGrp="1"/>
          </p:cNvSpPr>
          <p:nvPr>
            <p:ph type="title"/>
          </p:nvPr>
        </p:nvSpPr>
        <p:spPr/>
        <p:txBody>
          <a:bodyPr/>
          <a:lstStyle/>
          <a:p>
            <a:r>
              <a:rPr lang="en-US" dirty="0"/>
              <a:t>Dimensionality Reduction</a:t>
            </a:r>
          </a:p>
        </p:txBody>
      </p:sp>
      <p:sp>
        <p:nvSpPr>
          <p:cNvPr id="3" name="Content Placeholder 2">
            <a:extLst>
              <a:ext uri="{FF2B5EF4-FFF2-40B4-BE49-F238E27FC236}">
                <a16:creationId xmlns:a16="http://schemas.microsoft.com/office/drawing/2014/main" id="{6A4F080E-E300-4D91-89FB-2708395B98D2}"/>
              </a:ext>
            </a:extLst>
          </p:cNvPr>
          <p:cNvSpPr>
            <a:spLocks noGrp="1"/>
          </p:cNvSpPr>
          <p:nvPr>
            <p:ph idx="1"/>
          </p:nvPr>
        </p:nvSpPr>
        <p:spPr>
          <a:xfrm>
            <a:off x="250680" y="1066800"/>
            <a:ext cx="8642640" cy="4195415"/>
          </a:xfrm>
        </p:spPr>
        <p:txBody>
          <a:bodyPr/>
          <a:lstStyle/>
          <a:p>
            <a:r>
              <a:rPr lang="en-US" dirty="0"/>
              <a:t>The reason it is difficult to visualize is because there are too many spectral points </a:t>
            </a:r>
            <a:r>
              <a:rPr lang="en-US" i="1" dirty="0"/>
              <a:t>P</a:t>
            </a:r>
            <a:r>
              <a:rPr lang="en-US" dirty="0"/>
              <a:t> per pixel. What we need is to reduce the dimensionality, while preserving most of the data structure.</a:t>
            </a:r>
          </a:p>
          <a:p>
            <a:r>
              <a:rPr lang="en-US" dirty="0"/>
              <a:t>Alternative viewpoint: Represent the spectrum at pixel z by a linear expansion</a:t>
            </a:r>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A6DC690-4210-4E12-B011-030C52B66282}"/>
                  </a:ext>
                </a:extLst>
              </p:cNvPr>
              <p:cNvSpPr txBox="1"/>
              <p:nvPr/>
            </p:nvSpPr>
            <p:spPr>
              <a:xfrm>
                <a:off x="1045746" y="3810000"/>
                <a:ext cx="7052507" cy="1848711"/>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rPr>
                            <m:t>𝑠</m:t>
                          </m:r>
                        </m:e>
                      </m:d>
                      <m:r>
                        <a:rPr lang="en-US" sz="240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0</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1</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1</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𝑛</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𝑛</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oMath>
                  </m:oMathPara>
                </a14:m>
                <a:endParaRPr lang="en-US" sz="2400" b="0" dirty="0"/>
              </a:p>
              <a:p>
                <a:pPr algn="ctr">
                  <a:lnSpc>
                    <a:spcPct val="90000"/>
                  </a:lnSpc>
                </a:pPr>
                <a:endParaRPr lang="en-US" sz="2400" b="0" dirty="0"/>
              </a:p>
              <a:p>
                <a:pPr algn="ctr">
                  <a:lnSpc>
                    <a:spcPct val="9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r>
                            <a:rPr lang="en-US" sz="2400" b="0" i="1" smtClean="0">
                              <a:latin typeface="Cambria Math" panose="02040503050406030204" pitchFamily="18" charset="0"/>
                            </a:rPr>
                            <m:t>,</m:t>
                          </m:r>
                          <m:r>
                            <a:rPr lang="en-US" sz="2400" b="0" i="1" smtClean="0">
                              <a:latin typeface="Cambria Math" panose="02040503050406030204" pitchFamily="18" charset="0"/>
                            </a:rPr>
                            <m:t>𝑠</m:t>
                          </m:r>
                        </m:e>
                      </m:d>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𝑀𝑁</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𝑖</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e>
                      </m:nary>
                    </m:oMath>
                  </m:oMathPara>
                </a14:m>
                <a:endParaRPr lang="en-US" b="0" dirty="0"/>
              </a:p>
              <a:p>
                <a:pPr algn="ctr">
                  <a:lnSpc>
                    <a:spcPct val="90000"/>
                  </a:lnSpc>
                </a:pPr>
                <a:endParaRPr lang="en-US" dirty="0"/>
              </a:p>
            </p:txBody>
          </p:sp>
        </mc:Choice>
        <mc:Fallback xmlns="">
          <p:sp>
            <p:nvSpPr>
              <p:cNvPr id="4" name="TextBox 3">
                <a:extLst>
                  <a:ext uri="{FF2B5EF4-FFF2-40B4-BE49-F238E27FC236}">
                    <a16:creationId xmlns:a16="http://schemas.microsoft.com/office/drawing/2014/main" id="{DA6DC690-4210-4E12-B011-030C52B66282}"/>
                  </a:ext>
                </a:extLst>
              </p:cNvPr>
              <p:cNvSpPr txBox="1">
                <a:spLocks noRot="1" noChangeAspect="1" noMove="1" noResize="1" noEditPoints="1" noAdjustHandles="1" noChangeArrowheads="1" noChangeShapeType="1" noTextEdit="1"/>
              </p:cNvSpPr>
              <p:nvPr/>
            </p:nvSpPr>
            <p:spPr>
              <a:xfrm>
                <a:off x="1045746" y="3810000"/>
                <a:ext cx="7052507" cy="1848711"/>
              </a:xfrm>
              <a:prstGeom prst="rect">
                <a:avLst/>
              </a:prstGeom>
              <a:blipFill>
                <a:blip r:embed="rId3"/>
                <a:stretch>
                  <a:fillRect l="-1644" t="-132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80CC7E5-03DF-4C9E-9164-C983165FE444}"/>
              </a:ext>
            </a:extLst>
          </p:cNvPr>
          <p:cNvSpPr txBox="1"/>
          <p:nvPr/>
        </p:nvSpPr>
        <p:spPr>
          <a:xfrm>
            <a:off x="1371600" y="5788182"/>
            <a:ext cx="7052507" cy="757130"/>
          </a:xfrm>
          <a:prstGeom prst="rect">
            <a:avLst/>
          </a:prstGeom>
          <a:noFill/>
        </p:spPr>
        <p:txBody>
          <a:bodyPr wrap="square" rtlCol="0">
            <a:spAutoFit/>
          </a:bodyPr>
          <a:lstStyle/>
          <a:p>
            <a:pPr algn="ctr">
              <a:lnSpc>
                <a:spcPct val="90000"/>
              </a:lnSpc>
            </a:pPr>
            <a:r>
              <a:rPr lang="en-US" sz="2400" dirty="0"/>
              <a:t>The task boils down to determining the functions </a:t>
            </a:r>
            <a:r>
              <a:rPr lang="en-US" sz="2400" i="1" dirty="0" err="1"/>
              <a:t>f</a:t>
            </a:r>
            <a:r>
              <a:rPr lang="en-US" sz="2400" i="1" baseline="-25000" dirty="0" err="1"/>
              <a:t>n</a:t>
            </a:r>
            <a:r>
              <a:rPr lang="en-US" sz="2400" i="1" dirty="0"/>
              <a:t>(s)</a:t>
            </a:r>
            <a:r>
              <a:rPr lang="en-US" sz="2400" dirty="0"/>
              <a:t>, and determining the coefficients </a:t>
            </a:r>
            <a:r>
              <a:rPr lang="en-US" sz="2400" i="1" dirty="0" err="1"/>
              <a:t>c</a:t>
            </a:r>
            <a:r>
              <a:rPr lang="en-US" sz="2400" i="1" baseline="-25000" dirty="0" err="1"/>
              <a:t>n</a:t>
            </a:r>
            <a:endParaRPr lang="en-US" sz="2400" i="1" baseline="-25000" dirty="0"/>
          </a:p>
        </p:txBody>
      </p:sp>
    </p:spTree>
    <p:extLst>
      <p:ext uri="{BB962C8B-B14F-4D97-AF65-F5344CB8AC3E}">
        <p14:creationId xmlns:p14="http://schemas.microsoft.com/office/powerpoint/2010/main" val="109539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ACB5-84E4-49C0-9EF7-D7885366212F}"/>
              </a:ext>
            </a:extLst>
          </p:cNvPr>
          <p:cNvSpPr>
            <a:spLocks noGrp="1"/>
          </p:cNvSpPr>
          <p:nvPr>
            <p:ph type="title"/>
          </p:nvPr>
        </p:nvSpPr>
        <p:spPr/>
        <p:txBody>
          <a:bodyPr/>
          <a:lstStyle/>
          <a:p>
            <a:r>
              <a:rPr lang="en-US" dirty="0"/>
              <a:t>Dimensionality Reduction</a:t>
            </a:r>
          </a:p>
        </p:txBody>
      </p:sp>
      <p:sp>
        <p:nvSpPr>
          <p:cNvPr id="3" name="Content Placeholder 2">
            <a:extLst>
              <a:ext uri="{FF2B5EF4-FFF2-40B4-BE49-F238E27FC236}">
                <a16:creationId xmlns:a16="http://schemas.microsoft.com/office/drawing/2014/main" id="{6A4F080E-E300-4D91-89FB-2708395B98D2}"/>
              </a:ext>
            </a:extLst>
          </p:cNvPr>
          <p:cNvSpPr>
            <a:spLocks noGrp="1"/>
          </p:cNvSpPr>
          <p:nvPr>
            <p:ph idx="1"/>
          </p:nvPr>
        </p:nvSpPr>
        <p:spPr>
          <a:xfrm>
            <a:off x="250680" y="1066800"/>
            <a:ext cx="8642640" cy="4195415"/>
          </a:xfrm>
        </p:spPr>
        <p:txBody>
          <a:bodyPr/>
          <a:lstStyle/>
          <a:p>
            <a:r>
              <a:rPr lang="en-US" dirty="0"/>
              <a:t>The reason it is difficult to visualize is because there are too many spectral points P per pixel. What we need is to reduce the dimensionality, while preserving most of the data structure.</a:t>
            </a:r>
          </a:p>
          <a:p>
            <a:r>
              <a:rPr lang="en-US" dirty="0"/>
              <a:t>Alternative viewpoint: Represent the spectrum at pixel z by a linear expansion</a:t>
            </a:r>
          </a:p>
          <a:p>
            <a:endParaRPr lang="en-US" dirty="0"/>
          </a:p>
          <a:p>
            <a:endParaRPr lang="en-US" dirty="0"/>
          </a:p>
          <a:p>
            <a:endParaRPr lang="en-US" dirty="0"/>
          </a:p>
          <a:p>
            <a:endParaRPr lang="en-US" dirty="0"/>
          </a:p>
        </p:txBody>
      </p:sp>
      <p:sp>
        <p:nvSpPr>
          <p:cNvPr id="6" name="Rectangle 5">
            <a:extLst>
              <a:ext uri="{FF2B5EF4-FFF2-40B4-BE49-F238E27FC236}">
                <a16:creationId xmlns:a16="http://schemas.microsoft.com/office/drawing/2014/main" id="{0EE6C96A-78CA-4AF3-B174-92AEED9A5FE6}"/>
              </a:ext>
            </a:extLst>
          </p:cNvPr>
          <p:cNvSpPr/>
          <p:nvPr/>
        </p:nvSpPr>
        <p:spPr>
          <a:xfrm>
            <a:off x="250681" y="4114801"/>
            <a:ext cx="3011050" cy="2260078"/>
          </a:xfrm>
          <a:prstGeom prst="rect">
            <a:avLst/>
          </a:prstGeom>
          <a:solidFill>
            <a:schemeClr val="bg2"/>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7" name="Straight Arrow Connector 6">
            <a:extLst>
              <a:ext uri="{FF2B5EF4-FFF2-40B4-BE49-F238E27FC236}">
                <a16:creationId xmlns:a16="http://schemas.microsoft.com/office/drawing/2014/main" id="{575032EC-527A-4919-AF1C-16D125450FB5}"/>
              </a:ext>
            </a:extLst>
          </p:cNvPr>
          <p:cNvCxnSpPr>
            <a:cxnSpLocks/>
          </p:cNvCxnSpPr>
          <p:nvPr/>
        </p:nvCxnSpPr>
        <p:spPr>
          <a:xfrm>
            <a:off x="653309" y="5993884"/>
            <a:ext cx="24165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7D2F476-3F3B-448C-A691-24DCF28B662E}"/>
              </a:ext>
            </a:extLst>
          </p:cNvPr>
          <p:cNvCxnSpPr/>
          <p:nvPr/>
        </p:nvCxnSpPr>
        <p:spPr>
          <a:xfrm flipV="1">
            <a:off x="653309" y="4398099"/>
            <a:ext cx="0" cy="1595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0F1D08C9-A7D4-4062-8840-2FE300852EF3}"/>
              </a:ext>
            </a:extLst>
          </p:cNvPr>
          <p:cNvSpPr/>
          <p:nvPr/>
        </p:nvSpPr>
        <p:spPr>
          <a:xfrm>
            <a:off x="744100" y="4191000"/>
            <a:ext cx="2325755" cy="1684000"/>
          </a:xfrm>
          <a:custGeom>
            <a:avLst/>
            <a:gdLst>
              <a:gd name="connsiteX0" fmla="*/ 0 w 3375498"/>
              <a:gd name="connsiteY0" fmla="*/ 1575905 h 1684000"/>
              <a:gd name="connsiteX1" fmla="*/ 243192 w 3375498"/>
              <a:gd name="connsiteY1" fmla="*/ 1517539 h 1684000"/>
              <a:gd name="connsiteX2" fmla="*/ 369652 w 3375498"/>
              <a:gd name="connsiteY2" fmla="*/ 24 h 1684000"/>
              <a:gd name="connsiteX3" fmla="*/ 787941 w 3375498"/>
              <a:gd name="connsiteY3" fmla="*/ 1556450 h 1684000"/>
              <a:gd name="connsiteX4" fmla="*/ 1186775 w 3375498"/>
              <a:gd name="connsiteY4" fmla="*/ 1468901 h 1684000"/>
              <a:gd name="connsiteX5" fmla="*/ 1595337 w 3375498"/>
              <a:gd name="connsiteY5" fmla="*/ 1556450 h 1684000"/>
              <a:gd name="connsiteX6" fmla="*/ 2130358 w 3375498"/>
              <a:gd name="connsiteY6" fmla="*/ 1313258 h 1684000"/>
              <a:gd name="connsiteX7" fmla="*/ 2422188 w 3375498"/>
              <a:gd name="connsiteY7" fmla="*/ 719871 h 1684000"/>
              <a:gd name="connsiteX8" fmla="*/ 2957209 w 3375498"/>
              <a:gd name="connsiteY8" fmla="*/ 1546722 h 1684000"/>
              <a:gd name="connsiteX9" fmla="*/ 3375498 w 3375498"/>
              <a:gd name="connsiteY9" fmla="*/ 1498084 h 16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75498" h="1684000">
                <a:moveTo>
                  <a:pt x="0" y="1575905"/>
                </a:moveTo>
                <a:cubicBezTo>
                  <a:pt x="90791" y="1678045"/>
                  <a:pt x="181583" y="1780186"/>
                  <a:pt x="243192" y="1517539"/>
                </a:cubicBezTo>
                <a:cubicBezTo>
                  <a:pt x="304801" y="1254892"/>
                  <a:pt x="278861" y="-6461"/>
                  <a:pt x="369652" y="24"/>
                </a:cubicBezTo>
                <a:cubicBezTo>
                  <a:pt x="460443" y="6509"/>
                  <a:pt x="651754" y="1311637"/>
                  <a:pt x="787941" y="1556450"/>
                </a:cubicBezTo>
                <a:cubicBezTo>
                  <a:pt x="924128" y="1801263"/>
                  <a:pt x="1052209" y="1468901"/>
                  <a:pt x="1186775" y="1468901"/>
                </a:cubicBezTo>
                <a:cubicBezTo>
                  <a:pt x="1321341" y="1468901"/>
                  <a:pt x="1438073" y="1582391"/>
                  <a:pt x="1595337" y="1556450"/>
                </a:cubicBezTo>
                <a:cubicBezTo>
                  <a:pt x="1752601" y="1530509"/>
                  <a:pt x="1992550" y="1452688"/>
                  <a:pt x="2130358" y="1313258"/>
                </a:cubicBezTo>
                <a:cubicBezTo>
                  <a:pt x="2268167" y="1173828"/>
                  <a:pt x="2284380" y="680960"/>
                  <a:pt x="2422188" y="719871"/>
                </a:cubicBezTo>
                <a:cubicBezTo>
                  <a:pt x="2559996" y="758782"/>
                  <a:pt x="2798324" y="1417020"/>
                  <a:pt x="2957209" y="1546722"/>
                </a:cubicBezTo>
                <a:cubicBezTo>
                  <a:pt x="3116094" y="1676424"/>
                  <a:pt x="3245796" y="1587254"/>
                  <a:pt x="3375498" y="1498084"/>
                </a:cubicBezTo>
              </a:path>
            </a:pathLst>
          </a:custGeom>
          <a:noFill/>
          <a:ln w="28575">
            <a:solidFill>
              <a:srgbClr val="C0000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593E896-373C-41E2-B51A-1B7FB5C54B96}"/>
              </a:ext>
            </a:extLst>
          </p:cNvPr>
          <p:cNvSpPr txBox="1"/>
          <p:nvPr/>
        </p:nvSpPr>
        <p:spPr>
          <a:xfrm>
            <a:off x="578731" y="6013566"/>
            <a:ext cx="2682997" cy="341632"/>
          </a:xfrm>
          <a:prstGeom prst="rect">
            <a:avLst/>
          </a:prstGeom>
          <a:noFill/>
        </p:spPr>
        <p:txBody>
          <a:bodyPr wrap="square" rtlCol="0">
            <a:spAutoFit/>
          </a:bodyPr>
          <a:lstStyle/>
          <a:p>
            <a:pPr algn="ctr">
              <a:lnSpc>
                <a:spcPct val="90000"/>
              </a:lnSpc>
            </a:pPr>
            <a:r>
              <a:rPr lang="en-US" dirty="0"/>
              <a:t>Spectroscopic axis</a:t>
            </a:r>
          </a:p>
        </p:txBody>
      </p:sp>
      <p:sp>
        <p:nvSpPr>
          <p:cNvPr id="11" name="TextBox 10">
            <a:extLst>
              <a:ext uri="{FF2B5EF4-FFF2-40B4-BE49-F238E27FC236}">
                <a16:creationId xmlns:a16="http://schemas.microsoft.com/office/drawing/2014/main" id="{9A895A57-BD53-437E-B116-7BD751779E0F}"/>
              </a:ext>
            </a:extLst>
          </p:cNvPr>
          <p:cNvSpPr txBox="1"/>
          <p:nvPr/>
        </p:nvSpPr>
        <p:spPr>
          <a:xfrm rot="16200000">
            <a:off x="-200355" y="5005247"/>
            <a:ext cx="1216539" cy="341632"/>
          </a:xfrm>
          <a:prstGeom prst="rect">
            <a:avLst/>
          </a:prstGeom>
          <a:noFill/>
        </p:spPr>
        <p:txBody>
          <a:bodyPr wrap="square" rtlCol="0">
            <a:spAutoFit/>
          </a:bodyPr>
          <a:lstStyle/>
          <a:p>
            <a:pPr algn="ctr">
              <a:lnSpc>
                <a:spcPct val="90000"/>
              </a:lnSpc>
            </a:pPr>
            <a:r>
              <a:rPr lang="en-US" dirty="0"/>
              <a:t>Response</a:t>
            </a:r>
          </a:p>
        </p:txBody>
      </p:sp>
      <p:sp>
        <p:nvSpPr>
          <p:cNvPr id="13" name="TextBox 12">
            <a:extLst>
              <a:ext uri="{FF2B5EF4-FFF2-40B4-BE49-F238E27FC236}">
                <a16:creationId xmlns:a16="http://schemas.microsoft.com/office/drawing/2014/main" id="{E8D4DFBB-A5EF-4963-A316-FA031A051174}"/>
              </a:ext>
            </a:extLst>
          </p:cNvPr>
          <p:cNvSpPr txBox="1"/>
          <p:nvPr/>
        </p:nvSpPr>
        <p:spPr>
          <a:xfrm>
            <a:off x="1469655" y="4158617"/>
            <a:ext cx="1600200" cy="590931"/>
          </a:xfrm>
          <a:prstGeom prst="rect">
            <a:avLst/>
          </a:prstGeom>
          <a:noFill/>
        </p:spPr>
        <p:txBody>
          <a:bodyPr wrap="square" rtlCol="0">
            <a:spAutoFit/>
          </a:bodyPr>
          <a:lstStyle/>
          <a:p>
            <a:pPr algn="ctr">
              <a:lnSpc>
                <a:spcPct val="90000"/>
              </a:lnSpc>
            </a:pPr>
            <a:r>
              <a:rPr lang="en-US" dirty="0"/>
              <a:t>At a single pixel</a:t>
            </a:r>
          </a:p>
        </p:txBody>
      </p:sp>
      <p:sp>
        <p:nvSpPr>
          <p:cNvPr id="27" name="Arrow: Right 26">
            <a:extLst>
              <a:ext uri="{FF2B5EF4-FFF2-40B4-BE49-F238E27FC236}">
                <a16:creationId xmlns:a16="http://schemas.microsoft.com/office/drawing/2014/main" id="{B477252E-4EEF-416E-A3E0-CC1AA44058C7}"/>
              </a:ext>
            </a:extLst>
          </p:cNvPr>
          <p:cNvSpPr/>
          <p:nvPr/>
        </p:nvSpPr>
        <p:spPr>
          <a:xfrm>
            <a:off x="2888870" y="5002198"/>
            <a:ext cx="745715" cy="445921"/>
          </a:xfrm>
          <a:prstGeom prst="rightArrow">
            <a:avLst/>
          </a:prstGeom>
          <a:solidFill>
            <a:schemeClr val="tx2"/>
          </a:solidFill>
          <a:ln>
            <a:solidFill>
              <a:schemeClr val="tx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nvGrpSpPr>
          <p:cNvPr id="45" name="Group 44">
            <a:extLst>
              <a:ext uri="{FF2B5EF4-FFF2-40B4-BE49-F238E27FC236}">
                <a16:creationId xmlns:a16="http://schemas.microsoft.com/office/drawing/2014/main" id="{5CFECE2E-5CDD-4618-A535-8303628278F7}"/>
              </a:ext>
            </a:extLst>
          </p:cNvPr>
          <p:cNvGrpSpPr/>
          <p:nvPr/>
        </p:nvGrpSpPr>
        <p:grpSpPr>
          <a:xfrm>
            <a:off x="3487043" y="4114801"/>
            <a:ext cx="3036696" cy="2260078"/>
            <a:chOff x="3487043" y="4114801"/>
            <a:chExt cx="3036696" cy="2260078"/>
          </a:xfrm>
        </p:grpSpPr>
        <p:sp>
          <p:nvSpPr>
            <p:cNvPr id="14" name="Rectangle 13">
              <a:extLst>
                <a:ext uri="{FF2B5EF4-FFF2-40B4-BE49-F238E27FC236}">
                  <a16:creationId xmlns:a16="http://schemas.microsoft.com/office/drawing/2014/main" id="{DE0D9C0B-E551-416F-9AA0-61322A6F7559}"/>
                </a:ext>
              </a:extLst>
            </p:cNvPr>
            <p:cNvSpPr/>
            <p:nvPr/>
          </p:nvSpPr>
          <p:spPr>
            <a:xfrm>
              <a:off x="3664356" y="4114801"/>
              <a:ext cx="2859383" cy="2260078"/>
            </a:xfrm>
            <a:prstGeom prst="rect">
              <a:avLst/>
            </a:prstGeom>
            <a:solidFill>
              <a:schemeClr val="bg2"/>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18" name="Straight Arrow Connector 17">
              <a:extLst>
                <a:ext uri="{FF2B5EF4-FFF2-40B4-BE49-F238E27FC236}">
                  <a16:creationId xmlns:a16="http://schemas.microsoft.com/office/drawing/2014/main" id="{F71DDAFF-3712-455C-8321-48D1B082AB9B}"/>
                </a:ext>
              </a:extLst>
            </p:cNvPr>
            <p:cNvCxnSpPr/>
            <p:nvPr/>
          </p:nvCxnSpPr>
          <p:spPr>
            <a:xfrm flipV="1">
              <a:off x="3932939" y="4210681"/>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9147FF3-77C6-4B81-9B91-8AEADEFD1F5F}"/>
                </a:ext>
              </a:extLst>
            </p:cNvPr>
            <p:cNvCxnSpPr/>
            <p:nvPr/>
          </p:nvCxnSpPr>
          <p:spPr>
            <a:xfrm>
              <a:off x="3932939" y="4972681"/>
              <a:ext cx="243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F75BF764-68AB-4C81-BE87-33E0A6F1D132}"/>
                </a:ext>
              </a:extLst>
            </p:cNvPr>
            <p:cNvSpPr/>
            <p:nvPr/>
          </p:nvSpPr>
          <p:spPr>
            <a:xfrm>
              <a:off x="4018192" y="4256443"/>
              <a:ext cx="2245260" cy="712171"/>
            </a:xfrm>
            <a:custGeom>
              <a:avLst/>
              <a:gdLst>
                <a:gd name="connsiteX0" fmla="*/ 0 w 2245260"/>
                <a:gd name="connsiteY0" fmla="*/ 597788 h 712171"/>
                <a:gd name="connsiteX1" fmla="*/ 280658 w 2245260"/>
                <a:gd name="connsiteY1" fmla="*/ 606842 h 712171"/>
                <a:gd name="connsiteX2" fmla="*/ 416460 w 2245260"/>
                <a:gd name="connsiteY2" fmla="*/ 260 h 712171"/>
                <a:gd name="connsiteX3" fmla="*/ 706171 w 2245260"/>
                <a:gd name="connsiteY3" fmla="*/ 688323 h 712171"/>
                <a:gd name="connsiteX4" fmla="*/ 1195058 w 2245260"/>
                <a:gd name="connsiteY4" fmla="*/ 561575 h 712171"/>
                <a:gd name="connsiteX5" fmla="*/ 1403288 w 2245260"/>
                <a:gd name="connsiteY5" fmla="*/ 634002 h 712171"/>
                <a:gd name="connsiteX6" fmla="*/ 1765426 w 2245260"/>
                <a:gd name="connsiteY6" fmla="*/ 561575 h 712171"/>
                <a:gd name="connsiteX7" fmla="*/ 2127565 w 2245260"/>
                <a:gd name="connsiteY7" fmla="*/ 688323 h 712171"/>
                <a:gd name="connsiteX8" fmla="*/ 2245260 w 2245260"/>
                <a:gd name="connsiteY8" fmla="*/ 588735 h 712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260" h="712171">
                  <a:moveTo>
                    <a:pt x="0" y="597788"/>
                  </a:moveTo>
                  <a:cubicBezTo>
                    <a:pt x="105624" y="652109"/>
                    <a:pt x="211248" y="706430"/>
                    <a:pt x="280658" y="606842"/>
                  </a:cubicBezTo>
                  <a:cubicBezTo>
                    <a:pt x="350068" y="507254"/>
                    <a:pt x="345541" y="-13320"/>
                    <a:pt x="416460" y="260"/>
                  </a:cubicBezTo>
                  <a:cubicBezTo>
                    <a:pt x="487379" y="13840"/>
                    <a:pt x="576405" y="594771"/>
                    <a:pt x="706171" y="688323"/>
                  </a:cubicBezTo>
                  <a:cubicBezTo>
                    <a:pt x="835937" y="781875"/>
                    <a:pt x="1078872" y="570628"/>
                    <a:pt x="1195058" y="561575"/>
                  </a:cubicBezTo>
                  <a:cubicBezTo>
                    <a:pt x="1311244" y="552521"/>
                    <a:pt x="1308227" y="634002"/>
                    <a:pt x="1403288" y="634002"/>
                  </a:cubicBezTo>
                  <a:cubicBezTo>
                    <a:pt x="1498349" y="634002"/>
                    <a:pt x="1644713" y="552522"/>
                    <a:pt x="1765426" y="561575"/>
                  </a:cubicBezTo>
                  <a:cubicBezTo>
                    <a:pt x="1886139" y="570628"/>
                    <a:pt x="2047593" y="683796"/>
                    <a:pt x="2127565" y="688323"/>
                  </a:cubicBezTo>
                  <a:cubicBezTo>
                    <a:pt x="2207537" y="692850"/>
                    <a:pt x="2226398" y="640792"/>
                    <a:pt x="2245260" y="588735"/>
                  </a:cubicBezTo>
                </a:path>
              </a:pathLst>
            </a:custGeom>
            <a:noFill/>
            <a:ln w="28575">
              <a:solidFill>
                <a:srgbClr val="7030A0"/>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9E393B9-7C1B-4E39-993A-A03F0A5E79F3}"/>
                </a:ext>
              </a:extLst>
            </p:cNvPr>
            <p:cNvCxnSpPr/>
            <p:nvPr/>
          </p:nvCxnSpPr>
          <p:spPr>
            <a:xfrm flipV="1">
              <a:off x="3932939" y="5429881"/>
              <a:ext cx="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11BCFE-8E6F-4706-82B1-B90E723CE154}"/>
                </a:ext>
              </a:extLst>
            </p:cNvPr>
            <p:cNvCxnSpPr/>
            <p:nvPr/>
          </p:nvCxnSpPr>
          <p:spPr>
            <a:xfrm>
              <a:off x="3932939" y="6191881"/>
              <a:ext cx="243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D220367C-179C-4BAB-B0DB-3A96764285C3}"/>
                </a:ext>
              </a:extLst>
            </p:cNvPr>
            <p:cNvSpPr/>
            <p:nvPr/>
          </p:nvSpPr>
          <p:spPr>
            <a:xfrm>
              <a:off x="4027246" y="5397428"/>
              <a:ext cx="2308634" cy="770402"/>
            </a:xfrm>
            <a:custGeom>
              <a:avLst/>
              <a:gdLst>
                <a:gd name="connsiteX0" fmla="*/ 0 w 2308634"/>
                <a:gd name="connsiteY0" fmla="*/ 733342 h 770402"/>
                <a:gd name="connsiteX1" fmla="*/ 135802 w 2308634"/>
                <a:gd name="connsiteY1" fmla="*/ 669968 h 770402"/>
                <a:gd name="connsiteX2" fmla="*/ 597529 w 2308634"/>
                <a:gd name="connsiteY2" fmla="*/ 706182 h 770402"/>
                <a:gd name="connsiteX3" fmla="*/ 932507 w 2308634"/>
                <a:gd name="connsiteY3" fmla="*/ 679021 h 770402"/>
                <a:gd name="connsiteX4" fmla="*/ 1448554 w 2308634"/>
                <a:gd name="connsiteY4" fmla="*/ 715235 h 770402"/>
                <a:gd name="connsiteX5" fmla="*/ 1711105 w 2308634"/>
                <a:gd name="connsiteY5" fmla="*/ 11 h 770402"/>
                <a:gd name="connsiteX6" fmla="*/ 1991762 w 2308634"/>
                <a:gd name="connsiteY6" fmla="*/ 697128 h 770402"/>
                <a:gd name="connsiteX7" fmla="*/ 2308634 w 2308634"/>
                <a:gd name="connsiteY7" fmla="*/ 715235 h 77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8634" h="770402">
                  <a:moveTo>
                    <a:pt x="0" y="733342"/>
                  </a:moveTo>
                  <a:cubicBezTo>
                    <a:pt x="18107" y="703918"/>
                    <a:pt x="36214" y="674495"/>
                    <a:pt x="135802" y="669968"/>
                  </a:cubicBezTo>
                  <a:cubicBezTo>
                    <a:pt x="235390" y="665441"/>
                    <a:pt x="464745" y="704673"/>
                    <a:pt x="597529" y="706182"/>
                  </a:cubicBezTo>
                  <a:cubicBezTo>
                    <a:pt x="730313" y="707691"/>
                    <a:pt x="790670" y="677512"/>
                    <a:pt x="932507" y="679021"/>
                  </a:cubicBezTo>
                  <a:cubicBezTo>
                    <a:pt x="1074344" y="680530"/>
                    <a:pt x="1318788" y="828403"/>
                    <a:pt x="1448554" y="715235"/>
                  </a:cubicBezTo>
                  <a:cubicBezTo>
                    <a:pt x="1578320" y="602067"/>
                    <a:pt x="1620570" y="3029"/>
                    <a:pt x="1711105" y="11"/>
                  </a:cubicBezTo>
                  <a:cubicBezTo>
                    <a:pt x="1801640" y="-3007"/>
                    <a:pt x="1892174" y="577924"/>
                    <a:pt x="1991762" y="697128"/>
                  </a:cubicBezTo>
                  <a:cubicBezTo>
                    <a:pt x="2091350" y="816332"/>
                    <a:pt x="2199992" y="765783"/>
                    <a:pt x="2308634" y="715235"/>
                  </a:cubicBezTo>
                </a:path>
              </a:pathLst>
            </a:custGeom>
            <a:ln w="28575">
              <a:solidFill>
                <a:schemeClr val="accent4"/>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AE670E8F-933F-44B7-955B-062BC88F33BE}"/>
                </a:ext>
              </a:extLst>
            </p:cNvPr>
            <p:cNvSpPr txBox="1"/>
            <p:nvPr/>
          </p:nvSpPr>
          <p:spPr>
            <a:xfrm>
              <a:off x="4636092" y="4200428"/>
              <a:ext cx="1600200" cy="341632"/>
            </a:xfrm>
            <a:prstGeom prst="rect">
              <a:avLst/>
            </a:prstGeom>
            <a:noFill/>
          </p:spPr>
          <p:txBody>
            <a:bodyPr wrap="square" rtlCol="0">
              <a:spAutoFit/>
            </a:bodyPr>
            <a:lstStyle/>
            <a:p>
              <a:pPr algn="ctr">
                <a:lnSpc>
                  <a:spcPct val="90000"/>
                </a:lnSpc>
              </a:pPr>
              <a:r>
                <a:rPr lang="en-US" dirty="0"/>
                <a:t>f</a:t>
              </a:r>
              <a:r>
                <a:rPr lang="en-US" baseline="-25000" dirty="0"/>
                <a:t>0 </a:t>
              </a:r>
              <a:r>
                <a:rPr lang="en-US" dirty="0"/>
                <a:t>(s)</a:t>
              </a:r>
            </a:p>
          </p:txBody>
        </p:sp>
        <p:sp>
          <p:nvSpPr>
            <p:cNvPr id="26" name="TextBox 25">
              <a:extLst>
                <a:ext uri="{FF2B5EF4-FFF2-40B4-BE49-F238E27FC236}">
                  <a16:creationId xmlns:a16="http://schemas.microsoft.com/office/drawing/2014/main" id="{64F15BD8-202E-4595-B3B5-4B8B2DE3432C}"/>
                </a:ext>
              </a:extLst>
            </p:cNvPr>
            <p:cNvSpPr txBox="1"/>
            <p:nvPr/>
          </p:nvSpPr>
          <p:spPr>
            <a:xfrm>
              <a:off x="4237362" y="5324278"/>
              <a:ext cx="1600200" cy="341632"/>
            </a:xfrm>
            <a:prstGeom prst="rect">
              <a:avLst/>
            </a:prstGeom>
            <a:noFill/>
          </p:spPr>
          <p:txBody>
            <a:bodyPr wrap="square" rtlCol="0">
              <a:spAutoFit/>
            </a:bodyPr>
            <a:lstStyle/>
            <a:p>
              <a:pPr algn="ctr">
                <a:lnSpc>
                  <a:spcPct val="90000"/>
                </a:lnSpc>
              </a:pPr>
              <a:r>
                <a:rPr lang="en-US" dirty="0"/>
                <a:t>f</a:t>
              </a:r>
              <a:r>
                <a:rPr lang="en-US" baseline="-25000" dirty="0"/>
                <a:t>1 </a:t>
              </a:r>
              <a:r>
                <a:rPr lang="en-US" dirty="0"/>
                <a:t>(s)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2D9A772-1BA6-4C20-AB08-04E9A86C9C88}"/>
                    </a:ext>
                  </a:extLst>
                </p:cNvPr>
                <p:cNvSpPr txBox="1"/>
                <p:nvPr/>
              </p:nvSpPr>
              <p:spPr>
                <a:xfrm>
                  <a:off x="3487043" y="5003821"/>
                  <a:ext cx="3036685" cy="341632"/>
                </a:xfrm>
                <a:prstGeom prst="rect">
                  <a:avLst/>
                </a:prstGeom>
                <a:noFill/>
              </p:spPr>
              <p:txBody>
                <a:bodyPr wrap="square"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0</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28" name="TextBox 27">
                  <a:extLst>
                    <a:ext uri="{FF2B5EF4-FFF2-40B4-BE49-F238E27FC236}">
                      <a16:creationId xmlns:a16="http://schemas.microsoft.com/office/drawing/2014/main" id="{E2D9A772-1BA6-4C20-AB08-04E9A86C9C88}"/>
                    </a:ext>
                  </a:extLst>
                </p:cNvPr>
                <p:cNvSpPr txBox="1">
                  <a:spLocks noRot="1" noChangeAspect="1" noMove="1" noResize="1" noEditPoints="1" noAdjustHandles="1" noChangeArrowheads="1" noChangeShapeType="1" noTextEdit="1"/>
                </p:cNvSpPr>
                <p:nvPr/>
              </p:nvSpPr>
              <p:spPr>
                <a:xfrm>
                  <a:off x="3487043" y="5003821"/>
                  <a:ext cx="3036685" cy="341632"/>
                </a:xfrm>
                <a:prstGeom prst="rect">
                  <a:avLst/>
                </a:prstGeom>
                <a:blipFill>
                  <a:blip r:embed="rId3"/>
                  <a:stretch>
                    <a:fillRect b="-16071"/>
                  </a:stretch>
                </a:blipFill>
              </p:spPr>
              <p:txBody>
                <a:bodyPr/>
                <a:lstStyle/>
                <a:p>
                  <a:r>
                    <a:rPr lang="en-US">
                      <a:noFill/>
                    </a:rPr>
                    <a:t> </a:t>
                  </a:r>
                </a:p>
              </p:txBody>
            </p:sp>
          </mc:Fallback>
        </mc:AlternateContent>
      </p:grpSp>
      <p:grpSp>
        <p:nvGrpSpPr>
          <p:cNvPr id="46" name="Group 45">
            <a:extLst>
              <a:ext uri="{FF2B5EF4-FFF2-40B4-BE49-F238E27FC236}">
                <a16:creationId xmlns:a16="http://schemas.microsoft.com/office/drawing/2014/main" id="{AA4CFE0A-6564-4F98-9823-C8E099BBC8DC}"/>
              </a:ext>
            </a:extLst>
          </p:cNvPr>
          <p:cNvGrpSpPr/>
          <p:nvPr/>
        </p:nvGrpSpPr>
        <p:grpSpPr>
          <a:xfrm>
            <a:off x="7282517" y="3569412"/>
            <a:ext cx="1073869" cy="2927175"/>
            <a:chOff x="7516842" y="3760159"/>
            <a:chExt cx="1073869" cy="2927175"/>
          </a:xfrm>
        </p:grpSpPr>
        <p:grpSp>
          <p:nvGrpSpPr>
            <p:cNvPr id="31" name="Group 30">
              <a:extLst>
                <a:ext uri="{FF2B5EF4-FFF2-40B4-BE49-F238E27FC236}">
                  <a16:creationId xmlns:a16="http://schemas.microsoft.com/office/drawing/2014/main" id="{845F1C38-D2ED-421D-B94F-19C3139153BE}"/>
                </a:ext>
              </a:extLst>
            </p:cNvPr>
            <p:cNvGrpSpPr/>
            <p:nvPr/>
          </p:nvGrpSpPr>
          <p:grpSpPr>
            <a:xfrm>
              <a:off x="7516842" y="4137568"/>
              <a:ext cx="1027786" cy="1021424"/>
              <a:chOff x="533400" y="3548768"/>
              <a:chExt cx="3067456" cy="3048467"/>
            </a:xfr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5400000" scaled="1"/>
              <a:tileRect/>
            </a:gradFill>
          </p:grpSpPr>
          <p:sp>
            <p:nvSpPr>
              <p:cNvPr id="32" name="Rectangle 31">
                <a:extLst>
                  <a:ext uri="{FF2B5EF4-FFF2-40B4-BE49-F238E27FC236}">
                    <a16:creationId xmlns:a16="http://schemas.microsoft.com/office/drawing/2014/main" id="{BAAEA258-8437-4B0C-9D78-5861E34C9447}"/>
                  </a:ext>
                </a:extLst>
              </p:cNvPr>
              <p:cNvSpPr/>
              <p:nvPr/>
            </p:nvSpPr>
            <p:spPr>
              <a:xfrm>
                <a:off x="552856" y="3548768"/>
                <a:ext cx="3048000" cy="3048000"/>
              </a:xfrm>
              <a:prstGeom prst="rect">
                <a:avLst/>
              </a:prstGeom>
              <a:grpFill/>
              <a:ln w="28575">
                <a:solidFill>
                  <a:srgbClr val="06025E"/>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33" name="Straight Connector 32">
                <a:extLst>
                  <a:ext uri="{FF2B5EF4-FFF2-40B4-BE49-F238E27FC236}">
                    <a16:creationId xmlns:a16="http://schemas.microsoft.com/office/drawing/2014/main" id="{34AB8629-028C-4FE8-9896-A26DBED3B5A1}"/>
                  </a:ext>
                </a:extLst>
              </p:cNvPr>
              <p:cNvCxnSpPr/>
              <p:nvPr/>
            </p:nvCxnSpPr>
            <p:spPr>
              <a:xfrm>
                <a:off x="1524000" y="3548768"/>
                <a:ext cx="0" cy="3048000"/>
              </a:xfrm>
              <a:prstGeom prst="line">
                <a:avLst/>
              </a:prstGeom>
              <a:grpFill/>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93D23A-B048-4BF0-B49E-B2BABB5CF932}"/>
                  </a:ext>
                </a:extLst>
              </p:cNvPr>
              <p:cNvCxnSpPr/>
              <p:nvPr/>
            </p:nvCxnSpPr>
            <p:spPr>
              <a:xfrm>
                <a:off x="2590800" y="3549235"/>
                <a:ext cx="0" cy="3048000"/>
              </a:xfrm>
              <a:prstGeom prst="line">
                <a:avLst/>
              </a:prstGeom>
              <a:grpFill/>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4BABE7A-4DE1-489F-B248-1A76E1E0B75C}"/>
                  </a:ext>
                </a:extLst>
              </p:cNvPr>
              <p:cNvCxnSpPr>
                <a:cxnSpLocks/>
              </p:cNvCxnSpPr>
              <p:nvPr/>
            </p:nvCxnSpPr>
            <p:spPr>
              <a:xfrm rot="5400000">
                <a:off x="2057400" y="2971800"/>
                <a:ext cx="0" cy="3048000"/>
              </a:xfrm>
              <a:prstGeom prst="line">
                <a:avLst/>
              </a:prstGeom>
              <a:grpFill/>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6CA3D9-F4C7-4588-8E7F-2E3FA82EEE43}"/>
                  </a:ext>
                </a:extLst>
              </p:cNvPr>
              <p:cNvCxnSpPr>
                <a:cxnSpLocks/>
              </p:cNvCxnSpPr>
              <p:nvPr/>
            </p:nvCxnSpPr>
            <p:spPr>
              <a:xfrm rot="5400000">
                <a:off x="2057400" y="4038600"/>
                <a:ext cx="0" cy="3048000"/>
              </a:xfrm>
              <a:prstGeom prst="line">
                <a:avLst/>
              </a:prstGeom>
              <a:grpFill/>
              <a:ln w="28575">
                <a:solidFill>
                  <a:srgbClr val="06025E"/>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A7B3380-840F-468A-BA8C-3F44BDCF9F30}"/>
                </a:ext>
              </a:extLst>
            </p:cNvPr>
            <p:cNvGrpSpPr/>
            <p:nvPr/>
          </p:nvGrpSpPr>
          <p:grpSpPr>
            <a:xfrm>
              <a:off x="7537483" y="5665910"/>
              <a:ext cx="1027786" cy="1021424"/>
              <a:chOff x="533400" y="3548768"/>
              <a:chExt cx="3067456" cy="3048467"/>
            </a:xfr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path path="circle">
                <a:fillToRect l="50000" t="50000" r="50000" b="50000"/>
              </a:path>
              <a:tileRect/>
            </a:gradFill>
          </p:grpSpPr>
          <p:sp>
            <p:nvSpPr>
              <p:cNvPr id="38" name="Rectangle 37">
                <a:extLst>
                  <a:ext uri="{FF2B5EF4-FFF2-40B4-BE49-F238E27FC236}">
                    <a16:creationId xmlns:a16="http://schemas.microsoft.com/office/drawing/2014/main" id="{97DF0B20-040D-471C-AFEE-026ABDB97D0E}"/>
                  </a:ext>
                </a:extLst>
              </p:cNvPr>
              <p:cNvSpPr/>
              <p:nvPr/>
            </p:nvSpPr>
            <p:spPr>
              <a:xfrm>
                <a:off x="552856" y="3548768"/>
                <a:ext cx="3048000" cy="3048000"/>
              </a:xfrm>
              <a:prstGeom prst="rect">
                <a:avLst/>
              </a:prstGeom>
              <a:grpFill/>
              <a:ln w="28575">
                <a:solidFill>
                  <a:srgbClr val="06025E"/>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39" name="Straight Connector 38">
                <a:extLst>
                  <a:ext uri="{FF2B5EF4-FFF2-40B4-BE49-F238E27FC236}">
                    <a16:creationId xmlns:a16="http://schemas.microsoft.com/office/drawing/2014/main" id="{70A48CB3-0BF0-4F36-82D8-806A06834B4B}"/>
                  </a:ext>
                </a:extLst>
              </p:cNvPr>
              <p:cNvCxnSpPr/>
              <p:nvPr/>
            </p:nvCxnSpPr>
            <p:spPr>
              <a:xfrm>
                <a:off x="1524000" y="3548768"/>
                <a:ext cx="0" cy="3048000"/>
              </a:xfrm>
              <a:prstGeom prst="line">
                <a:avLst/>
              </a:prstGeom>
              <a:grpFill/>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C8D7F93-2F67-47CC-9FE1-6C2AB07D870C}"/>
                  </a:ext>
                </a:extLst>
              </p:cNvPr>
              <p:cNvCxnSpPr/>
              <p:nvPr/>
            </p:nvCxnSpPr>
            <p:spPr>
              <a:xfrm>
                <a:off x="2590800" y="3549235"/>
                <a:ext cx="0" cy="3048000"/>
              </a:xfrm>
              <a:prstGeom prst="line">
                <a:avLst/>
              </a:prstGeom>
              <a:grpFill/>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1D4071-C659-4A51-9878-F7BB87ED304B}"/>
                  </a:ext>
                </a:extLst>
              </p:cNvPr>
              <p:cNvCxnSpPr>
                <a:cxnSpLocks/>
              </p:cNvCxnSpPr>
              <p:nvPr/>
            </p:nvCxnSpPr>
            <p:spPr>
              <a:xfrm rot="5400000">
                <a:off x="2057400" y="2971800"/>
                <a:ext cx="0" cy="3048000"/>
              </a:xfrm>
              <a:prstGeom prst="line">
                <a:avLst/>
              </a:prstGeom>
              <a:grpFill/>
              <a:ln w="28575">
                <a:solidFill>
                  <a:srgbClr val="06025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5779FBC-FBDD-43B3-8668-AB8A0A88C915}"/>
                  </a:ext>
                </a:extLst>
              </p:cNvPr>
              <p:cNvCxnSpPr>
                <a:cxnSpLocks/>
              </p:cNvCxnSpPr>
              <p:nvPr/>
            </p:nvCxnSpPr>
            <p:spPr>
              <a:xfrm rot="5400000">
                <a:off x="2057400" y="4038600"/>
                <a:ext cx="0" cy="3048000"/>
              </a:xfrm>
              <a:prstGeom prst="line">
                <a:avLst/>
              </a:prstGeom>
              <a:grpFill/>
              <a:ln w="28575">
                <a:solidFill>
                  <a:srgbClr val="06025E"/>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4642C88-57B2-4723-9FCE-34AB5EFE6867}"/>
                    </a:ext>
                  </a:extLst>
                </p:cNvPr>
                <p:cNvSpPr txBox="1"/>
                <p:nvPr/>
              </p:nvSpPr>
              <p:spPr>
                <a:xfrm>
                  <a:off x="7582481" y="5306067"/>
                  <a:ext cx="1008230" cy="341632"/>
                </a:xfrm>
                <a:prstGeom prst="rect">
                  <a:avLst/>
                </a:prstGeom>
                <a:noFill/>
              </p:spPr>
              <p:txBody>
                <a:bodyPr wrap="square" rtlCol="0">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3" name="TextBox 42">
                  <a:extLst>
                    <a:ext uri="{FF2B5EF4-FFF2-40B4-BE49-F238E27FC236}">
                      <a16:creationId xmlns:a16="http://schemas.microsoft.com/office/drawing/2014/main" id="{84642C88-57B2-4723-9FCE-34AB5EFE6867}"/>
                    </a:ext>
                  </a:extLst>
                </p:cNvPr>
                <p:cNvSpPr txBox="1">
                  <a:spLocks noRot="1" noChangeAspect="1" noMove="1" noResize="1" noEditPoints="1" noAdjustHandles="1" noChangeArrowheads="1" noChangeShapeType="1" noTextEdit="1"/>
                </p:cNvSpPr>
                <p:nvPr/>
              </p:nvSpPr>
              <p:spPr>
                <a:xfrm>
                  <a:off x="7582481" y="5306067"/>
                  <a:ext cx="1008230" cy="341632"/>
                </a:xfrm>
                <a:prstGeom prst="rect">
                  <a:avLst/>
                </a:prstGeom>
                <a:blipFill>
                  <a:blip r:embed="rId4"/>
                  <a:stretch>
                    <a:fillRect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B545197-C835-47C7-AC5A-F78524E788F1}"/>
                    </a:ext>
                  </a:extLst>
                </p:cNvPr>
                <p:cNvSpPr txBox="1"/>
                <p:nvPr/>
              </p:nvSpPr>
              <p:spPr>
                <a:xfrm>
                  <a:off x="7529880" y="3760159"/>
                  <a:ext cx="1008230" cy="341632"/>
                </a:xfrm>
                <a:prstGeom prst="rect">
                  <a:avLst/>
                </a:prstGeom>
                <a:noFill/>
              </p:spPr>
              <p:txBody>
                <a:bodyPr wrap="square" rtlCol="0">
                  <a:spAutoFit/>
                </a:bodyPr>
                <a:lstStyle/>
                <a:p>
                  <a:pPr algn="ctr">
                    <a:lnSpc>
                      <a:spcPct val="9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4" name="TextBox 43">
                  <a:extLst>
                    <a:ext uri="{FF2B5EF4-FFF2-40B4-BE49-F238E27FC236}">
                      <a16:creationId xmlns:a16="http://schemas.microsoft.com/office/drawing/2014/main" id="{2B545197-C835-47C7-AC5A-F78524E788F1}"/>
                    </a:ext>
                  </a:extLst>
                </p:cNvPr>
                <p:cNvSpPr txBox="1">
                  <a:spLocks noRot="1" noChangeAspect="1" noMove="1" noResize="1" noEditPoints="1" noAdjustHandles="1" noChangeArrowheads="1" noChangeShapeType="1" noTextEdit="1"/>
                </p:cNvSpPr>
                <p:nvPr/>
              </p:nvSpPr>
              <p:spPr>
                <a:xfrm>
                  <a:off x="7529880" y="3760159"/>
                  <a:ext cx="1008230" cy="341632"/>
                </a:xfrm>
                <a:prstGeom prst="rect">
                  <a:avLst/>
                </a:prstGeom>
                <a:blipFill>
                  <a:blip r:embed="rId5"/>
                  <a:stretch>
                    <a:fillRect b="-16071"/>
                  </a:stretch>
                </a:blipFill>
              </p:spPr>
              <p:txBody>
                <a:bodyPr/>
                <a:lstStyle/>
                <a:p>
                  <a:r>
                    <a:rPr lang="en-US">
                      <a:noFill/>
                    </a:rPr>
                    <a:t> </a:t>
                  </a:r>
                </a:p>
              </p:txBody>
            </p:sp>
          </mc:Fallback>
        </mc:AlternateContent>
      </p:grpSp>
    </p:spTree>
    <p:extLst>
      <p:ext uri="{BB962C8B-B14F-4D97-AF65-F5344CB8AC3E}">
        <p14:creationId xmlns:p14="http://schemas.microsoft.com/office/powerpoint/2010/main" val="271252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4ACB5-84E4-49C0-9EF7-D7885366212F}"/>
              </a:ext>
            </a:extLst>
          </p:cNvPr>
          <p:cNvSpPr>
            <a:spLocks noGrp="1"/>
          </p:cNvSpPr>
          <p:nvPr>
            <p:ph type="title"/>
          </p:nvPr>
        </p:nvSpPr>
        <p:spPr/>
        <p:txBody>
          <a:bodyPr/>
          <a:lstStyle/>
          <a:p>
            <a:r>
              <a:rPr lang="en-US" dirty="0"/>
              <a:t>Dimensionality Reduction</a:t>
            </a:r>
          </a:p>
        </p:txBody>
      </p:sp>
      <p:sp>
        <p:nvSpPr>
          <p:cNvPr id="3" name="Content Placeholder 2">
            <a:extLst>
              <a:ext uri="{FF2B5EF4-FFF2-40B4-BE49-F238E27FC236}">
                <a16:creationId xmlns:a16="http://schemas.microsoft.com/office/drawing/2014/main" id="{6A4F080E-E300-4D91-89FB-2708395B98D2}"/>
              </a:ext>
            </a:extLst>
          </p:cNvPr>
          <p:cNvSpPr>
            <a:spLocks noGrp="1"/>
          </p:cNvSpPr>
          <p:nvPr>
            <p:ph idx="1"/>
          </p:nvPr>
        </p:nvSpPr>
        <p:spPr>
          <a:xfrm>
            <a:off x="250680" y="1066800"/>
            <a:ext cx="8642640" cy="4195415"/>
          </a:xfrm>
        </p:spPr>
        <p:txBody>
          <a:bodyPr/>
          <a:lstStyle/>
          <a:p>
            <a:r>
              <a:rPr lang="en-US" dirty="0"/>
              <a:t>Equation we are trying to solve</a:t>
            </a:r>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7A8A6A2-16B4-40E3-89F9-671D37739C81}"/>
                  </a:ext>
                </a:extLst>
              </p:cNvPr>
              <p:cNvSpPr txBox="1"/>
              <p:nvPr/>
            </p:nvSpPr>
            <p:spPr>
              <a:xfrm>
                <a:off x="609600" y="2352352"/>
                <a:ext cx="1517980" cy="387798"/>
              </a:xfrm>
              <a:prstGeom prst="rect">
                <a:avLst/>
              </a:prstGeom>
              <a:noFill/>
            </p:spPr>
            <p:txBody>
              <a:bodyPr wrap="none" lIns="0" tIns="0" rIns="0" bIns="0"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𝑿</m:t>
                      </m:r>
                      <m:r>
                        <a:rPr lang="en-US" sz="2800" b="1"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𝑾𝑯</m:t>
                      </m:r>
                    </m:oMath>
                  </m:oMathPara>
                </a14:m>
                <a:endParaRPr lang="en-US" sz="2800" b="1" dirty="0"/>
              </a:p>
            </p:txBody>
          </p:sp>
        </mc:Choice>
        <mc:Fallback xmlns="">
          <p:sp>
            <p:nvSpPr>
              <p:cNvPr id="45" name="TextBox 44">
                <a:extLst>
                  <a:ext uri="{FF2B5EF4-FFF2-40B4-BE49-F238E27FC236}">
                    <a16:creationId xmlns:a16="http://schemas.microsoft.com/office/drawing/2014/main" id="{A7A8A6A2-16B4-40E3-89F9-671D37739C81}"/>
                  </a:ext>
                </a:extLst>
              </p:cNvPr>
              <p:cNvSpPr txBox="1">
                <a:spLocks noRot="1" noChangeAspect="1" noMove="1" noResize="1" noEditPoints="1" noAdjustHandles="1" noChangeArrowheads="1" noChangeShapeType="1" noTextEdit="1"/>
              </p:cNvSpPr>
              <p:nvPr/>
            </p:nvSpPr>
            <p:spPr>
              <a:xfrm>
                <a:off x="609600" y="2352352"/>
                <a:ext cx="1517980" cy="387798"/>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1953EBF-5E4A-45A7-B91C-0C33FDC19029}"/>
              </a:ext>
            </a:extLst>
          </p:cNvPr>
          <p:cNvSpPr txBox="1"/>
          <p:nvPr/>
        </p:nvSpPr>
        <p:spPr>
          <a:xfrm>
            <a:off x="457200" y="1749220"/>
            <a:ext cx="1670380" cy="341632"/>
          </a:xfrm>
          <a:prstGeom prst="rect">
            <a:avLst/>
          </a:prstGeom>
          <a:noFill/>
        </p:spPr>
        <p:txBody>
          <a:bodyPr wrap="square" rtlCol="0">
            <a:spAutoFit/>
          </a:bodyPr>
          <a:lstStyle/>
          <a:p>
            <a:pPr algn="ctr">
              <a:lnSpc>
                <a:spcPct val="90000"/>
              </a:lnSpc>
            </a:pPr>
            <a:r>
              <a:rPr lang="en-US" dirty="0"/>
              <a:t>Matrix Form</a:t>
            </a:r>
          </a:p>
        </p:txBody>
      </p:sp>
      <p:sp>
        <p:nvSpPr>
          <p:cNvPr id="46" name="TextBox 45">
            <a:extLst>
              <a:ext uri="{FF2B5EF4-FFF2-40B4-BE49-F238E27FC236}">
                <a16:creationId xmlns:a16="http://schemas.microsoft.com/office/drawing/2014/main" id="{6ECEEA8B-C98C-491E-ABFC-06BD9B0760FE}"/>
              </a:ext>
            </a:extLst>
          </p:cNvPr>
          <p:cNvSpPr txBox="1"/>
          <p:nvPr/>
        </p:nvSpPr>
        <p:spPr>
          <a:xfrm>
            <a:off x="2899345" y="1749220"/>
            <a:ext cx="2362200" cy="341632"/>
          </a:xfrm>
          <a:prstGeom prst="rect">
            <a:avLst/>
          </a:prstGeom>
          <a:noFill/>
        </p:spPr>
        <p:txBody>
          <a:bodyPr wrap="square" rtlCol="0">
            <a:spAutoFit/>
          </a:bodyPr>
          <a:lstStyle/>
          <a:p>
            <a:pPr algn="ctr">
              <a:lnSpc>
                <a:spcPct val="90000"/>
              </a:lnSpc>
            </a:pPr>
            <a:r>
              <a:rPr lang="en-US" dirty="0"/>
              <a:t>Functional Form</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EF6B663-374A-460A-8F2E-C90F9A8C6F3D}"/>
                  </a:ext>
                </a:extLst>
              </p:cNvPr>
              <p:cNvSpPr/>
              <p:nvPr/>
            </p:nvSpPr>
            <p:spPr>
              <a:xfrm>
                <a:off x="2911377" y="2090852"/>
                <a:ext cx="2603084"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𝑠</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𝑀𝑁</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e>
                      </m:nary>
                    </m:oMath>
                  </m:oMathPara>
                </a14:m>
                <a:endParaRPr lang="en-US" dirty="0"/>
              </a:p>
            </p:txBody>
          </p:sp>
        </mc:Choice>
        <mc:Fallback xmlns="">
          <p:sp>
            <p:nvSpPr>
              <p:cNvPr id="5" name="Rectangle 4">
                <a:extLst>
                  <a:ext uri="{FF2B5EF4-FFF2-40B4-BE49-F238E27FC236}">
                    <a16:creationId xmlns:a16="http://schemas.microsoft.com/office/drawing/2014/main" id="{1EF6B663-374A-460A-8F2E-C90F9A8C6F3D}"/>
                  </a:ext>
                </a:extLst>
              </p:cNvPr>
              <p:cNvSpPr>
                <a:spLocks noRot="1" noChangeAspect="1" noMove="1" noResize="1" noEditPoints="1" noAdjustHandles="1" noChangeArrowheads="1" noChangeShapeType="1" noTextEdit="1"/>
              </p:cNvSpPr>
              <p:nvPr/>
            </p:nvSpPr>
            <p:spPr>
              <a:xfrm>
                <a:off x="2911377" y="2090852"/>
                <a:ext cx="2603084" cy="871264"/>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0748B48-7694-40F1-BD14-C88A4B010B78}"/>
              </a:ext>
            </a:extLst>
          </p:cNvPr>
          <p:cNvSpPr txBox="1"/>
          <p:nvPr/>
        </p:nvSpPr>
        <p:spPr>
          <a:xfrm>
            <a:off x="481263" y="3022619"/>
            <a:ext cx="8066314" cy="757130"/>
          </a:xfrm>
          <a:prstGeom prst="rect">
            <a:avLst/>
          </a:prstGeom>
          <a:noFill/>
        </p:spPr>
        <p:txBody>
          <a:bodyPr wrap="square" rtlCol="0">
            <a:spAutoFit/>
          </a:bodyPr>
          <a:lstStyle/>
          <a:p>
            <a:pPr>
              <a:lnSpc>
                <a:spcPct val="90000"/>
              </a:lnSpc>
            </a:pPr>
            <a:r>
              <a:rPr lang="en-US" sz="2400" dirty="0"/>
              <a:t>This problem can be solved if we add certain constraints. For example, </a:t>
            </a:r>
          </a:p>
        </p:txBody>
      </p:sp>
      <p:sp>
        <p:nvSpPr>
          <p:cNvPr id="15" name="TextBox 14">
            <a:extLst>
              <a:ext uri="{FF2B5EF4-FFF2-40B4-BE49-F238E27FC236}">
                <a16:creationId xmlns:a16="http://schemas.microsoft.com/office/drawing/2014/main" id="{B47AC86E-413D-4EF0-B9E4-5003AAC0B64A}"/>
              </a:ext>
            </a:extLst>
          </p:cNvPr>
          <p:cNvSpPr txBox="1"/>
          <p:nvPr/>
        </p:nvSpPr>
        <p:spPr>
          <a:xfrm>
            <a:off x="381000" y="3986168"/>
            <a:ext cx="8382000" cy="2419124"/>
          </a:xfrm>
          <a:prstGeom prst="rect">
            <a:avLst/>
          </a:prstGeom>
          <a:noFill/>
        </p:spPr>
        <p:txBody>
          <a:bodyPr wrap="square" rtlCol="0">
            <a:spAutoFit/>
          </a:bodyPr>
          <a:lstStyle/>
          <a:p>
            <a:pPr marL="342900" indent="-342900">
              <a:lnSpc>
                <a:spcPct val="90000"/>
              </a:lnSpc>
              <a:buFont typeface="+mj-lt"/>
              <a:buAutoNum type="arabicPeriod"/>
            </a:pPr>
            <a:r>
              <a:rPr lang="en-US" sz="2400" dirty="0"/>
              <a:t>Insist that the functions </a:t>
            </a:r>
            <a:r>
              <a:rPr lang="en-US" sz="2400" i="1" dirty="0" err="1"/>
              <a:t>f</a:t>
            </a:r>
            <a:r>
              <a:rPr lang="en-US" sz="2400" i="1" baseline="-25000" dirty="0" err="1"/>
              <a:t>n</a:t>
            </a:r>
            <a:r>
              <a:rPr lang="en-US" sz="2400" dirty="0"/>
              <a:t> be orthogonal and ordered based on variance (Singular value decomposition)</a:t>
            </a:r>
          </a:p>
          <a:p>
            <a:pPr marL="342900" indent="-342900">
              <a:lnSpc>
                <a:spcPct val="90000"/>
              </a:lnSpc>
              <a:buFont typeface="+mj-lt"/>
              <a:buAutoNum type="arabicPeriod"/>
            </a:pPr>
            <a:r>
              <a:rPr lang="en-US" sz="2400" dirty="0"/>
              <a:t>Insist that the matrices </a:t>
            </a:r>
            <a:r>
              <a:rPr lang="en-US" sz="2400" b="1" i="1" dirty="0"/>
              <a:t>W</a:t>
            </a:r>
            <a:r>
              <a:rPr lang="en-US" sz="2400" dirty="0"/>
              <a:t>,</a:t>
            </a:r>
            <a:r>
              <a:rPr lang="en-US" sz="2400" b="1" i="1" dirty="0"/>
              <a:t>H</a:t>
            </a:r>
            <a:r>
              <a:rPr lang="en-US" sz="2400" dirty="0"/>
              <a:t> be non-negative (Non-negative Matrix Factorization)</a:t>
            </a:r>
          </a:p>
          <a:p>
            <a:pPr marL="342900" indent="-342900">
              <a:lnSpc>
                <a:spcPct val="90000"/>
              </a:lnSpc>
              <a:buFont typeface="+mj-lt"/>
              <a:buAutoNum type="arabicPeriod"/>
            </a:pPr>
            <a:r>
              <a:rPr lang="en-US" sz="2400" dirty="0"/>
              <a:t>Insist that the functions </a:t>
            </a:r>
            <a:r>
              <a:rPr lang="en-US" sz="2400" i="1" dirty="0" err="1"/>
              <a:t>f</a:t>
            </a:r>
            <a:r>
              <a:rPr lang="en-US" sz="2400" i="1" baseline="-25000" dirty="0" err="1"/>
              <a:t>n</a:t>
            </a:r>
            <a:r>
              <a:rPr lang="en-US" sz="2400" dirty="0"/>
              <a:t> be ‘independent’ (Independent Component </a:t>
            </a:r>
            <a:r>
              <a:rPr lang="en-US" sz="2400" dirty="0" err="1"/>
              <a:t>Analaysis</a:t>
            </a:r>
            <a:r>
              <a:rPr lang="en-US" sz="2400" dirty="0"/>
              <a:t>)</a:t>
            </a:r>
          </a:p>
          <a:p>
            <a:pPr marL="342900" indent="-342900">
              <a:lnSpc>
                <a:spcPct val="90000"/>
              </a:lnSpc>
              <a:buFont typeface="+mj-lt"/>
              <a:buAutoNum type="arabicPeriod"/>
            </a:pPr>
            <a:r>
              <a:rPr lang="en-US" sz="2400" dirty="0"/>
              <a:t>Certain regularizations (not covered here)</a:t>
            </a:r>
          </a:p>
        </p:txBody>
      </p:sp>
      <p:sp>
        <p:nvSpPr>
          <p:cNvPr id="16" name="TextBox 15">
            <a:extLst>
              <a:ext uri="{FF2B5EF4-FFF2-40B4-BE49-F238E27FC236}">
                <a16:creationId xmlns:a16="http://schemas.microsoft.com/office/drawing/2014/main" id="{6153516A-65DF-4AF8-8F94-19FFCA7BF2A7}"/>
              </a:ext>
            </a:extLst>
          </p:cNvPr>
          <p:cNvSpPr txBox="1"/>
          <p:nvPr/>
        </p:nvSpPr>
        <p:spPr>
          <a:xfrm>
            <a:off x="5989714" y="2268678"/>
            <a:ext cx="2428352" cy="590931"/>
          </a:xfrm>
          <a:prstGeom prst="rect">
            <a:avLst/>
          </a:prstGeom>
          <a:noFill/>
        </p:spPr>
        <p:txBody>
          <a:bodyPr wrap="square" rtlCol="0">
            <a:spAutoFit/>
          </a:bodyPr>
          <a:lstStyle/>
          <a:p>
            <a:pPr algn="ctr">
              <a:lnSpc>
                <a:spcPct val="90000"/>
              </a:lnSpc>
            </a:pPr>
            <a:r>
              <a:rPr lang="en-US" dirty="0"/>
              <a:t>Note: Here assuming linear mixing</a:t>
            </a:r>
          </a:p>
        </p:txBody>
      </p:sp>
    </p:spTree>
    <p:extLst>
      <p:ext uri="{BB962C8B-B14F-4D97-AF65-F5344CB8AC3E}">
        <p14:creationId xmlns:p14="http://schemas.microsoft.com/office/powerpoint/2010/main" val="149413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SD Adv Cmte Presentation Template 2015">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2.xml><?xml version="1.0" encoding="utf-8"?>
<a:theme xmlns:a="http://schemas.openxmlformats.org/drawingml/2006/main" name="Default Theme">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3.xml><?xml version="1.0" encoding="utf-8"?>
<a:theme xmlns:a="http://schemas.openxmlformats.org/drawingml/2006/main" name="1_PSD Adv Cmte Presentation Template 2015">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4.xml><?xml version="1.0" encoding="utf-8"?>
<a:theme xmlns:a="http://schemas.openxmlformats.org/drawingml/2006/main" name="2_PSD Adv Cmte Presentation Template 2015">
  <a:themeElements>
    <a:clrScheme name="ORNL corporate palette May 28 saturation adjust">
      <a:dk1>
        <a:sysClr val="windowText" lastClr="000000"/>
      </a:dk1>
      <a:lt1>
        <a:sysClr val="window" lastClr="FFFFFF"/>
      </a:lt1>
      <a:dk2>
        <a:srgbClr val="1E7640"/>
      </a:dk2>
      <a:lt2>
        <a:srgbClr val="FFFFFF"/>
      </a:lt2>
      <a:accent1>
        <a:srgbClr val="306DBE"/>
      </a:accent1>
      <a:accent2>
        <a:srgbClr val="84B641"/>
      </a:accent2>
      <a:accent3>
        <a:srgbClr val="DE762D"/>
      </a:accent3>
      <a:accent4>
        <a:srgbClr val="2ABDDA"/>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75B17BC858B94FAA5409F11FF9B884" ma:contentTypeVersion="0" ma:contentTypeDescription="Create a new document." ma:contentTypeScope="" ma:versionID="ba30602e445ba7bd833ef2f532e4a594">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CECEA7-AB45-4C37-8731-0BACDC2BB534}">
  <ds:schemaRefs>
    <ds:schemaRef ds:uri="http://schemas.microsoft.com/office/2006/metadata/properties"/>
    <ds:schemaRef ds:uri="http://purl.org/dc/elements/1.1/"/>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2E77B73-CC8B-4B83-8D05-315263FA3F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08F7293-55C5-495D-8310-E2405A6C8D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PSD Adv Cmte Presentation Template 2015</Template>
  <TotalTime>22496</TotalTime>
  <Words>1628</Words>
  <Application>Microsoft Office PowerPoint</Application>
  <PresentationFormat>On-screen Show (4:3)</PresentationFormat>
  <Paragraphs>226</Paragraphs>
  <Slides>24</Slides>
  <Notes>13</Notes>
  <HiddenSlides>0</HiddenSlides>
  <MMClips>0</MMClips>
  <ScaleCrop>false</ScaleCrop>
  <HeadingPairs>
    <vt:vector size="8" baseType="variant">
      <vt:variant>
        <vt:lpstr>Fonts Used</vt:lpstr>
      </vt:variant>
      <vt:variant>
        <vt:i4>4</vt:i4>
      </vt:variant>
      <vt:variant>
        <vt:lpstr>Theme</vt:lpstr>
      </vt:variant>
      <vt:variant>
        <vt:i4>4</vt:i4>
      </vt:variant>
      <vt:variant>
        <vt:lpstr>Slide Titles</vt:lpstr>
      </vt:variant>
      <vt:variant>
        <vt:i4>24</vt:i4>
      </vt:variant>
      <vt:variant>
        <vt:lpstr>Custom Shows</vt:lpstr>
      </vt:variant>
      <vt:variant>
        <vt:i4>1</vt:i4>
      </vt:variant>
    </vt:vector>
  </HeadingPairs>
  <TitlesOfParts>
    <vt:vector size="33" baseType="lpstr">
      <vt:lpstr>Arial</vt:lpstr>
      <vt:lpstr>Arial Black</vt:lpstr>
      <vt:lpstr>Calibri</vt:lpstr>
      <vt:lpstr>Cambria Math</vt:lpstr>
      <vt:lpstr>PSD Adv Cmte Presentation Template 2015</vt:lpstr>
      <vt:lpstr>Default Theme</vt:lpstr>
      <vt:lpstr>1_PSD Adv Cmte Presentation Template 2015</vt:lpstr>
      <vt:lpstr>2_PSD Adv Cmte Presentation Template 2015</vt:lpstr>
      <vt:lpstr>X16 - Multivariate Methods and Image-processing for Quantitative Microscopy  Spectral Unmixing Methods</vt:lpstr>
      <vt:lpstr>Spectral Data</vt:lpstr>
      <vt:lpstr>Spectral Data</vt:lpstr>
      <vt:lpstr>Spectral Data</vt:lpstr>
      <vt:lpstr>Matrix Factorization</vt:lpstr>
      <vt:lpstr>Dimensionality Reduction</vt:lpstr>
      <vt:lpstr>Dimensionality Reduction</vt:lpstr>
      <vt:lpstr>Dimensionality Reduction</vt:lpstr>
      <vt:lpstr>Dimensionality Reduction</vt:lpstr>
      <vt:lpstr>(1) Singular Value Decomposition</vt:lpstr>
      <vt:lpstr>(1) Singular Value Decomposition</vt:lpstr>
      <vt:lpstr>(1) Singular Value Decomposition</vt:lpstr>
      <vt:lpstr>Some notes</vt:lpstr>
      <vt:lpstr>(Jupyter Notebook)</vt:lpstr>
      <vt:lpstr>Non-negative Matrix Factorization</vt:lpstr>
      <vt:lpstr>Non-negative Matrix Factorization</vt:lpstr>
      <vt:lpstr>(Jupyter Notebook)</vt:lpstr>
      <vt:lpstr>Independent Component Analysis</vt:lpstr>
      <vt:lpstr>Independent Component Analysis</vt:lpstr>
      <vt:lpstr>(Jupyter Notebook)</vt:lpstr>
      <vt:lpstr>K-Means Clustering</vt:lpstr>
      <vt:lpstr>K-Means Clustering</vt:lpstr>
      <vt:lpstr>K-Means Clustering</vt:lpstr>
      <vt:lpstr>(Jupyter Notebook)</vt:lpstr>
      <vt:lpstr>Custom Show 1</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Presentation to the Physical Sciences Directorate Advisory Committee</dc:title>
  <dc:creator>Kalinin, Sergei V.</dc:creator>
  <cp:lastModifiedBy>Vasudevan, Rama K.</cp:lastModifiedBy>
  <cp:revision>557</cp:revision>
  <cp:lastPrinted>2015-05-22T18:25:19Z</cp:lastPrinted>
  <dcterms:created xsi:type="dcterms:W3CDTF">2015-06-10T19:44:53Z</dcterms:created>
  <dcterms:modified xsi:type="dcterms:W3CDTF">2018-08-03T16:10:18Z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0x0101003975B17BC858B94FAA5409F11FF9B884</vt:lpwstr>
  </property>
</Properties>
</file>